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60"/>
  </p:normalViewPr>
  <p:slideViewPr>
    <p:cSldViewPr>
      <p:cViewPr>
        <p:scale>
          <a:sx n="100" d="100"/>
          <a:sy n="100" d="100"/>
        </p:scale>
        <p:origin x="-1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8FC3796-53E7-4572-90E8-49D30CFF06A7}" type="datetimeFigureOut">
              <a:rPr lang="ro-RO" smtClean="0"/>
              <a:pPr/>
              <a:t>12.09.2011</a:t>
            </a:fld>
            <a:endParaRPr lang="ro-RO"/>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ro-RO"/>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A3B1871-B701-4E4A-AB09-AEECAF26BE04}"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FC3796-53E7-4572-90E8-49D30CFF06A7}" type="datetimeFigureOut">
              <a:rPr lang="ro-RO" smtClean="0"/>
              <a:pPr/>
              <a:t>12.09.2011</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5A3B1871-B701-4E4A-AB09-AEECAF26BE04}"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FC3796-53E7-4572-90E8-49D30CFF06A7}" type="datetimeFigureOut">
              <a:rPr lang="ro-RO" smtClean="0"/>
              <a:pPr/>
              <a:t>12.09.2011</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5A3B1871-B701-4E4A-AB09-AEECAF26BE04}"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FC3796-53E7-4572-90E8-49D30CFF06A7}" type="datetimeFigureOut">
              <a:rPr lang="ro-RO" smtClean="0"/>
              <a:pPr/>
              <a:t>12.09.2011</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5A3B1871-B701-4E4A-AB09-AEECAF26BE04}" type="slidenum">
              <a:rPr lang="ro-RO" smtClean="0"/>
              <a:pPr/>
              <a:t>‹#›</a:t>
            </a:fld>
            <a:endParaRPr lang="ro-RO"/>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8FC3796-53E7-4572-90E8-49D30CFF06A7}" type="datetimeFigureOut">
              <a:rPr lang="ro-RO" smtClean="0"/>
              <a:pPr/>
              <a:t>12.09.2011</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5A3B1871-B701-4E4A-AB09-AEECAF26BE04}" type="slidenum">
              <a:rPr lang="ro-RO" smtClean="0"/>
              <a:pPr/>
              <a:t>‹#›</a:t>
            </a:fld>
            <a:endParaRPr lang="ro-RO"/>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FC3796-53E7-4572-90E8-49D30CFF06A7}" type="datetimeFigureOut">
              <a:rPr lang="ro-RO" smtClean="0"/>
              <a:pPr/>
              <a:t>12.09.2011</a:t>
            </a:fld>
            <a:endParaRPr lang="ro-RO"/>
          </a:p>
        </p:txBody>
      </p:sp>
      <p:sp>
        <p:nvSpPr>
          <p:cNvPr id="6" name="Footer Placeholder 5"/>
          <p:cNvSpPr>
            <a:spLocks noGrp="1"/>
          </p:cNvSpPr>
          <p:nvPr>
            <p:ph type="ftr" sz="quarter" idx="11"/>
          </p:nvPr>
        </p:nvSpPr>
        <p:spPr/>
        <p:txBody>
          <a:bodyPr/>
          <a:lstStyle>
            <a:extLst/>
          </a:lstStyle>
          <a:p>
            <a:endParaRPr lang="ro-RO"/>
          </a:p>
        </p:txBody>
      </p:sp>
      <p:sp>
        <p:nvSpPr>
          <p:cNvPr id="7" name="Slide Number Placeholder 6"/>
          <p:cNvSpPr>
            <a:spLocks noGrp="1"/>
          </p:cNvSpPr>
          <p:nvPr>
            <p:ph type="sldNum" sz="quarter" idx="12"/>
          </p:nvPr>
        </p:nvSpPr>
        <p:spPr/>
        <p:txBody>
          <a:bodyPr/>
          <a:lstStyle>
            <a:extLst/>
          </a:lstStyle>
          <a:p>
            <a:fld id="{5A3B1871-B701-4E4A-AB09-AEECAF26BE04}" type="slidenum">
              <a:rPr lang="ro-RO" smtClean="0"/>
              <a:pPr/>
              <a:t>‹#›</a:t>
            </a:fld>
            <a:endParaRPr lang="ro-RO"/>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8FC3796-53E7-4572-90E8-49D30CFF06A7}" type="datetimeFigureOut">
              <a:rPr lang="ro-RO" smtClean="0"/>
              <a:pPr/>
              <a:t>12.09.2011</a:t>
            </a:fld>
            <a:endParaRPr lang="ro-RO"/>
          </a:p>
        </p:txBody>
      </p:sp>
      <p:sp>
        <p:nvSpPr>
          <p:cNvPr id="8" name="Footer Placeholder 7"/>
          <p:cNvSpPr>
            <a:spLocks noGrp="1"/>
          </p:cNvSpPr>
          <p:nvPr>
            <p:ph type="ftr" sz="quarter" idx="11"/>
          </p:nvPr>
        </p:nvSpPr>
        <p:spPr/>
        <p:txBody>
          <a:bodyPr/>
          <a:lstStyle>
            <a:extLst/>
          </a:lstStyle>
          <a:p>
            <a:endParaRPr lang="ro-RO"/>
          </a:p>
        </p:txBody>
      </p:sp>
      <p:sp>
        <p:nvSpPr>
          <p:cNvPr id="9" name="Slide Number Placeholder 8"/>
          <p:cNvSpPr>
            <a:spLocks noGrp="1"/>
          </p:cNvSpPr>
          <p:nvPr>
            <p:ph type="sldNum" sz="quarter" idx="12"/>
          </p:nvPr>
        </p:nvSpPr>
        <p:spPr/>
        <p:txBody>
          <a:bodyPr/>
          <a:lstStyle>
            <a:extLst/>
          </a:lstStyle>
          <a:p>
            <a:fld id="{5A3B1871-B701-4E4A-AB09-AEECAF26BE04}" type="slidenum">
              <a:rPr lang="ro-RO" smtClean="0"/>
              <a:pPr/>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8FC3796-53E7-4572-90E8-49D30CFF06A7}" type="datetimeFigureOut">
              <a:rPr lang="ro-RO" smtClean="0"/>
              <a:pPr/>
              <a:t>12.09.2011</a:t>
            </a:fld>
            <a:endParaRPr lang="ro-RO"/>
          </a:p>
        </p:txBody>
      </p:sp>
      <p:sp>
        <p:nvSpPr>
          <p:cNvPr id="4" name="Footer Placeholder 3"/>
          <p:cNvSpPr>
            <a:spLocks noGrp="1"/>
          </p:cNvSpPr>
          <p:nvPr>
            <p:ph type="ftr" sz="quarter" idx="11"/>
          </p:nvPr>
        </p:nvSpPr>
        <p:spPr/>
        <p:txBody>
          <a:bodyPr/>
          <a:lstStyle>
            <a:extLst/>
          </a:lstStyle>
          <a:p>
            <a:endParaRPr lang="ro-RO"/>
          </a:p>
        </p:txBody>
      </p:sp>
      <p:sp>
        <p:nvSpPr>
          <p:cNvPr id="5" name="Slide Number Placeholder 4"/>
          <p:cNvSpPr>
            <a:spLocks noGrp="1"/>
          </p:cNvSpPr>
          <p:nvPr>
            <p:ph type="sldNum" sz="quarter" idx="12"/>
          </p:nvPr>
        </p:nvSpPr>
        <p:spPr/>
        <p:txBody>
          <a:bodyPr/>
          <a:lstStyle>
            <a:extLst/>
          </a:lstStyle>
          <a:p>
            <a:fld id="{5A3B1871-B701-4E4A-AB09-AEECAF26BE04}" type="slidenum">
              <a:rPr lang="ro-RO" smtClean="0"/>
              <a:pPr/>
              <a:t>‹#›</a:t>
            </a:fld>
            <a:endParaRPr lang="ro-RO"/>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8FC3796-53E7-4572-90E8-49D30CFF06A7}" type="datetimeFigureOut">
              <a:rPr lang="ro-RO" smtClean="0"/>
              <a:pPr/>
              <a:t>12.09.2011</a:t>
            </a:fld>
            <a:endParaRPr lang="ro-RO"/>
          </a:p>
        </p:txBody>
      </p:sp>
      <p:sp>
        <p:nvSpPr>
          <p:cNvPr id="3" name="Footer Placeholder 2"/>
          <p:cNvSpPr>
            <a:spLocks noGrp="1"/>
          </p:cNvSpPr>
          <p:nvPr>
            <p:ph type="ftr" sz="quarter" idx="11"/>
          </p:nvPr>
        </p:nvSpPr>
        <p:spPr/>
        <p:txBody>
          <a:bodyPr/>
          <a:lstStyle>
            <a:extLst/>
          </a:lstStyle>
          <a:p>
            <a:endParaRPr lang="ro-RO"/>
          </a:p>
        </p:txBody>
      </p:sp>
      <p:sp>
        <p:nvSpPr>
          <p:cNvPr id="4" name="Slide Number Placeholder 3"/>
          <p:cNvSpPr>
            <a:spLocks noGrp="1"/>
          </p:cNvSpPr>
          <p:nvPr>
            <p:ph type="sldNum" sz="quarter" idx="12"/>
          </p:nvPr>
        </p:nvSpPr>
        <p:spPr/>
        <p:txBody>
          <a:bodyPr/>
          <a:lstStyle>
            <a:extLst/>
          </a:lstStyle>
          <a:p>
            <a:fld id="{5A3B1871-B701-4E4A-AB09-AEECAF26BE04}"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8FC3796-53E7-4572-90E8-49D30CFF06A7}" type="datetimeFigureOut">
              <a:rPr lang="ro-RO" smtClean="0"/>
              <a:pPr/>
              <a:t>12.09.2011</a:t>
            </a:fld>
            <a:endParaRPr lang="ro-RO"/>
          </a:p>
        </p:txBody>
      </p:sp>
      <p:sp>
        <p:nvSpPr>
          <p:cNvPr id="6" name="Footer Placeholder 5"/>
          <p:cNvSpPr>
            <a:spLocks noGrp="1"/>
          </p:cNvSpPr>
          <p:nvPr>
            <p:ph type="ftr" sz="quarter" idx="11"/>
          </p:nvPr>
        </p:nvSpPr>
        <p:spPr/>
        <p:txBody>
          <a:bodyPr/>
          <a:lstStyle>
            <a:extLst/>
          </a:lstStyle>
          <a:p>
            <a:endParaRPr lang="ro-RO"/>
          </a:p>
        </p:txBody>
      </p:sp>
      <p:sp>
        <p:nvSpPr>
          <p:cNvPr id="7" name="Slide Number Placeholder 6"/>
          <p:cNvSpPr>
            <a:spLocks noGrp="1"/>
          </p:cNvSpPr>
          <p:nvPr>
            <p:ph type="sldNum" sz="quarter" idx="12"/>
          </p:nvPr>
        </p:nvSpPr>
        <p:spPr/>
        <p:txBody>
          <a:bodyPr/>
          <a:lstStyle>
            <a:extLst/>
          </a:lstStyle>
          <a:p>
            <a:fld id="{5A3B1871-B701-4E4A-AB09-AEECAF26BE04}" type="slidenum">
              <a:rPr lang="ro-RO" smtClean="0"/>
              <a:pPr/>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8FC3796-53E7-4572-90E8-49D30CFF06A7}" type="datetimeFigureOut">
              <a:rPr lang="ro-RO" smtClean="0"/>
              <a:pPr/>
              <a:t>12.09.2011</a:t>
            </a:fld>
            <a:endParaRPr lang="ro-RO"/>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o-RO"/>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A3B1871-B701-4E4A-AB09-AEECAF26BE04}" type="slidenum">
              <a:rPr lang="ro-RO" smtClean="0"/>
              <a:pPr/>
              <a:t>‹#›</a:t>
            </a:fld>
            <a:endParaRPr lang="ro-RO"/>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8FC3796-53E7-4572-90E8-49D30CFF06A7}" type="datetimeFigureOut">
              <a:rPr lang="ro-RO" smtClean="0"/>
              <a:pPr/>
              <a:t>12.09.2011</a:t>
            </a:fld>
            <a:endParaRPr lang="ro-RO"/>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o-RO"/>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A3B1871-B701-4E4A-AB09-AEECAF26BE04}"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Lucru\DANUBIUS\Proiect Danubius\quality3.png"/>
          <p:cNvPicPr>
            <a:picLocks noChangeAspect="1" noChangeArrowheads="1"/>
          </p:cNvPicPr>
          <p:nvPr/>
        </p:nvPicPr>
        <p:blipFill>
          <a:blip r:embed="rId2" cstate="print"/>
          <a:srcRect/>
          <a:stretch>
            <a:fillRect/>
          </a:stretch>
        </p:blipFill>
        <p:spPr bwMode="auto">
          <a:xfrm>
            <a:off x="2857488" y="5779309"/>
            <a:ext cx="6286512" cy="1078715"/>
          </a:xfrm>
          <a:prstGeom prst="rect">
            <a:avLst/>
          </a:prstGeom>
          <a:noFill/>
        </p:spPr>
      </p:pic>
      <p:sp>
        <p:nvSpPr>
          <p:cNvPr id="6" name="Substituent conținut 8"/>
          <p:cNvSpPr txBox="1">
            <a:spLocks/>
          </p:cNvSpPr>
          <p:nvPr/>
        </p:nvSpPr>
        <p:spPr>
          <a:xfrm>
            <a:off x="457200"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smtClean="0"/>
              <a:t>Programme</a:t>
            </a:r>
            <a:r>
              <a:rPr lang="en-US" sz="800" dirty="0" smtClean="0"/>
              <a:t> </a:t>
            </a:r>
            <a:r>
              <a:rPr lang="en-US" sz="800" dirty="0"/>
              <a:t>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smtClean="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p>
          <a:p>
            <a:pPr lvl="0" eaLnBrk="0" fontAlgn="base" hangingPunct="0">
              <a:spcBef>
                <a:spcPct val="0"/>
              </a:spcBef>
              <a:spcAft>
                <a:spcPct val="0"/>
              </a:spcAft>
            </a:pPr>
            <a:r>
              <a:rPr lang="en-US" sz="800" dirty="0" smtClean="0"/>
              <a:t>Beneficiary</a:t>
            </a:r>
            <a:r>
              <a:rPr lang="en-US" sz="800" dirty="0"/>
              <a:t>: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smtClean="0"/>
          </a:p>
          <a:p>
            <a:pPr lvl="0" eaLnBrk="0" fontAlgn="base" hangingPunct="0">
              <a:spcBef>
                <a:spcPct val="0"/>
              </a:spcBef>
              <a:spcAft>
                <a:spcPct val="0"/>
              </a:spcAft>
            </a:pPr>
            <a:endParaRPr lang="en-US" sz="800" dirty="0" smtClean="0"/>
          </a:p>
          <a:p>
            <a:pPr lvl="0" eaLnBrk="0" fontAlgn="base" hangingPunct="0">
              <a:spcBef>
                <a:spcPct val="0"/>
              </a:spcBef>
              <a:spcAft>
                <a:spcPct val="0"/>
              </a:spcAft>
            </a:pPr>
            <a:endParaRPr lang="en-US" sz="800" dirty="0" smtClean="0"/>
          </a:p>
          <a:p>
            <a:pPr lvl="0" eaLnBrk="0" fontAlgn="base" hangingPunct="0">
              <a:spcBef>
                <a:spcPct val="0"/>
              </a:spcBef>
              <a:spcAft>
                <a:spcPct val="0"/>
              </a:spcAft>
            </a:pPr>
            <a:endParaRPr lang="en-US" sz="800" dirty="0"/>
          </a:p>
          <a:p>
            <a:pPr algn="ctr" eaLnBrk="0" fontAlgn="base" hangingPunct="0">
              <a:spcBef>
                <a:spcPct val="0"/>
              </a:spcBef>
              <a:spcAft>
                <a:spcPct val="0"/>
              </a:spcAft>
            </a:pPr>
            <a:r>
              <a:rPr lang="en-US" sz="2400" b="1" dirty="0">
                <a:latin typeface="Times New Roman" pitchFamily="18" charset="0"/>
                <a:cs typeface="Times New Roman" pitchFamily="18" charset="0"/>
              </a:rPr>
              <a:t>THE DEVELOPMENT OF THE EUROPEAN MANAGEMENT SYSTEM OF HIGHER QUALIFICATION AND THE REVALUATION OF INFORMAL COMPETENCES </a:t>
            </a:r>
            <a:endParaRPr lang="en-US" sz="2400" b="1" dirty="0" smtClean="0">
              <a:latin typeface="Times New Roman" pitchFamily="18" charset="0"/>
              <a:cs typeface="Times New Roman" pitchFamily="18" charset="0"/>
            </a:endParaRPr>
          </a:p>
          <a:p>
            <a:pPr algn="ctr" eaLnBrk="0" fontAlgn="base" hangingPunct="0">
              <a:spcBef>
                <a:spcPct val="0"/>
              </a:spcBef>
              <a:spcAft>
                <a:spcPct val="0"/>
              </a:spcAft>
            </a:pPr>
            <a:endParaRPr lang="en-US" sz="2400" b="1" dirty="0" smtClean="0">
              <a:latin typeface="Times New Roman" pitchFamily="18" charset="0"/>
              <a:cs typeface="Times New Roman" pitchFamily="18" charset="0"/>
            </a:endParaRPr>
          </a:p>
          <a:p>
            <a:pPr algn="ctr" eaLnBrk="0" fontAlgn="base" hangingPunct="0">
              <a:spcBef>
                <a:spcPct val="0"/>
              </a:spcBef>
              <a:spcAft>
                <a:spcPct val="0"/>
              </a:spcAft>
            </a:pPr>
            <a:r>
              <a:rPr lang="en-US" sz="1400" b="1" dirty="0" smtClean="0">
                <a:latin typeface="Times New Roman" pitchFamily="18" charset="0"/>
                <a:cs typeface="Times New Roman" pitchFamily="18" charset="0"/>
              </a:rPr>
              <a:t>-</a:t>
            </a:r>
            <a:r>
              <a:rPr lang="ro-RO" sz="1400" dirty="0" smtClean="0"/>
              <a:t> </a:t>
            </a:r>
            <a:r>
              <a:rPr lang="ro-RO" sz="1400" dirty="0"/>
              <a:t>PROJECT </a:t>
            </a:r>
            <a:r>
              <a:rPr lang="ro-RO" sz="1400" dirty="0" smtClean="0"/>
              <a:t>OVERVIEW</a:t>
            </a:r>
            <a:r>
              <a:rPr lang="en-US" sz="1400" dirty="0" smtClean="0"/>
              <a:t>-</a:t>
            </a:r>
            <a:endParaRPr lang="en-US" sz="1400" b="1" dirty="0" smtClean="0">
              <a:latin typeface="Times New Roman" pitchFamily="18" charset="0"/>
              <a:cs typeface="Times New Roman" pitchFamily="18" charset="0"/>
            </a:endParaRPr>
          </a:p>
          <a:p>
            <a:pPr algn="ctr" eaLnBrk="0" fontAlgn="base" hangingPunct="0">
              <a:spcBef>
                <a:spcPct val="0"/>
              </a:spcBef>
              <a:spcAft>
                <a:spcPct val="0"/>
              </a:spcAft>
            </a:pPr>
            <a:endParaRPr lang="ro-RO" sz="2400" b="1" dirty="0">
              <a:latin typeface="Times New Roman" pitchFamily="18" charset="0"/>
              <a:cs typeface="Times New Roman" pitchFamily="18" charset="0"/>
            </a:endParaRPr>
          </a:p>
          <a:p>
            <a:pPr lvl="0" eaLnBrk="0" fontAlgn="base" hangingPunct="0">
              <a:spcBef>
                <a:spcPct val="0"/>
              </a:spcBef>
              <a:spcAft>
                <a:spcPct val="0"/>
              </a:spcAft>
            </a:pPr>
            <a:endParaRPr lang="en-US" sz="800"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9"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2" descr="F:\Lucru\DANUBIUS\Proiect Danubius\stea.png"/>
          <p:cNvPicPr>
            <a:picLocks noChangeAspect="1" noChangeArrowheads="1"/>
          </p:cNvPicPr>
          <p:nvPr/>
        </p:nvPicPr>
        <p:blipFill>
          <a:blip r:embed="rId3" cstate="print"/>
          <a:srcRect/>
          <a:stretch>
            <a:fillRect/>
          </a:stretch>
        </p:blipFill>
        <p:spPr bwMode="auto">
          <a:xfrm>
            <a:off x="142844" y="4559300"/>
            <a:ext cx="2266950" cy="2298700"/>
          </a:xfrm>
          <a:prstGeom prst="rect">
            <a:avLst/>
          </a:prstGeom>
          <a:noFill/>
        </p:spPr>
      </p:pic>
      <p:sp>
        <p:nvSpPr>
          <p:cNvPr id="12"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10242"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66" y="228600"/>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7200"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a:t>Programme</a:t>
            </a:r>
            <a:r>
              <a:rPr lang="en-US" sz="800" dirty="0"/>
              <a:t> 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1200" dirty="0"/>
          </a:p>
          <a:p>
            <a:r>
              <a:rPr lang="en-US" sz="1200" dirty="0"/>
              <a:t>This activity has 12 under activities:</a:t>
            </a:r>
            <a:endParaRPr lang="ro-RO" sz="1200" dirty="0"/>
          </a:p>
          <a:p>
            <a:r>
              <a:rPr lang="en-US" sz="1200" b="1" dirty="0"/>
              <a:t>2.1</a:t>
            </a:r>
            <a:r>
              <a:rPr lang="en-US" sz="1200" dirty="0"/>
              <a:t> Executive planning and coordination of the group activities.</a:t>
            </a:r>
            <a:endParaRPr lang="ro-RO" sz="1200" dirty="0"/>
          </a:p>
          <a:p>
            <a:r>
              <a:rPr lang="en-US" sz="1200" b="1" dirty="0"/>
              <a:t>2.2</a:t>
            </a:r>
            <a:r>
              <a:rPr lang="en-US" sz="1200" dirty="0"/>
              <a:t> Executive planning for the development of the consortium by participating to workshops on the qualifications update. </a:t>
            </a:r>
            <a:endParaRPr lang="ro-RO" sz="1200" dirty="0"/>
          </a:p>
          <a:p>
            <a:r>
              <a:rPr lang="en-US" sz="1200" b="1" dirty="0"/>
              <a:t>2.3 </a:t>
            </a:r>
            <a:r>
              <a:rPr lang="en-US" sz="1200" dirty="0"/>
              <a:t>Organization and coordination of the activities for meetings and seminars.</a:t>
            </a:r>
            <a:endParaRPr lang="ro-RO" sz="1200" dirty="0"/>
          </a:p>
          <a:p>
            <a:r>
              <a:rPr lang="en-US" sz="1200" b="1" dirty="0"/>
              <a:t>2.4</a:t>
            </a:r>
            <a:r>
              <a:rPr lang="en-US" sz="1200" dirty="0"/>
              <a:t> Data transfer and exchange of good practices as far as communication is concerned. </a:t>
            </a:r>
            <a:endParaRPr lang="ro-RO" sz="1200" dirty="0"/>
          </a:p>
          <a:p>
            <a:r>
              <a:rPr lang="en-US" sz="1200" b="1" dirty="0"/>
              <a:t>2.5</a:t>
            </a:r>
            <a:r>
              <a:rPr lang="en-US" sz="1200" dirty="0"/>
              <a:t> Data transfer and exchange of good practices for the universities in programming marketing actions. </a:t>
            </a:r>
            <a:endParaRPr lang="ro-RO" sz="1200" dirty="0"/>
          </a:p>
          <a:p>
            <a:r>
              <a:rPr lang="en-US" sz="1200" b="1" dirty="0"/>
              <a:t>2.6</a:t>
            </a:r>
            <a:r>
              <a:rPr lang="en-US" sz="1200" dirty="0"/>
              <a:t> Training seminars for the communication experts and the guidance and counseling of university students. </a:t>
            </a:r>
            <a:endParaRPr lang="ro-RO" sz="1200" dirty="0"/>
          </a:p>
          <a:p>
            <a:r>
              <a:rPr lang="en-US" sz="1200" b="1" dirty="0"/>
              <a:t>2.7</a:t>
            </a:r>
            <a:r>
              <a:rPr lang="en-US" sz="1200" dirty="0"/>
              <a:t> Planning and implementation of the information points for the business environment and students. </a:t>
            </a:r>
            <a:endParaRPr lang="ro-RO" sz="1200" dirty="0"/>
          </a:p>
          <a:p>
            <a:r>
              <a:rPr lang="en-US" sz="1200" b="1" dirty="0"/>
              <a:t>2.8</a:t>
            </a:r>
            <a:r>
              <a:rPr lang="en-US" sz="1200" dirty="0"/>
              <a:t> Planning and implementation of the students guidance and counseling processes. </a:t>
            </a:r>
            <a:endParaRPr lang="ro-RO" sz="1200" dirty="0"/>
          </a:p>
          <a:p>
            <a:r>
              <a:rPr lang="en-US" sz="1200" b="1" dirty="0"/>
              <a:t>2.9</a:t>
            </a:r>
            <a:r>
              <a:rPr lang="en-US" sz="1200" dirty="0"/>
              <a:t> Planning, production and distribution of the informative materials.</a:t>
            </a:r>
            <a:endParaRPr lang="ro-RO" sz="1200" dirty="0"/>
          </a:p>
          <a:p>
            <a:r>
              <a:rPr lang="en-US" sz="1200" b="1" dirty="0"/>
              <a:t>2.10 </a:t>
            </a:r>
            <a:r>
              <a:rPr lang="en-US" sz="1200" dirty="0"/>
              <a:t>International workshops for the development of the communication plans and the guidance and counseling of students.</a:t>
            </a:r>
            <a:endParaRPr lang="ro-RO" sz="1200" dirty="0"/>
          </a:p>
          <a:p>
            <a:r>
              <a:rPr lang="en-US" sz="1200" b="1" dirty="0"/>
              <a:t>2.11</a:t>
            </a:r>
            <a:r>
              <a:rPr lang="en-US" sz="1200" dirty="0"/>
              <a:t> Development of the consortium, participation to the international network for the cooperation in the development of the professional qualifications. </a:t>
            </a:r>
            <a:endParaRPr lang="ro-RO" sz="1200" dirty="0"/>
          </a:p>
          <a:p>
            <a:r>
              <a:rPr lang="en-US" sz="1200" b="1" dirty="0"/>
              <a:t>2.12</a:t>
            </a:r>
            <a:r>
              <a:rPr lang="en-US" sz="1200" dirty="0"/>
              <a:t> </a:t>
            </a:r>
            <a:r>
              <a:rPr lang="en-US" sz="1200" dirty="0" smtClean="0"/>
              <a:t>Re-elaboration </a:t>
            </a:r>
            <a:r>
              <a:rPr lang="en-US" sz="1200" dirty="0"/>
              <a:t>and data transfer and exchange of the project good practices.</a:t>
            </a:r>
            <a:endParaRPr lang="ro-RO" sz="1200" dirty="0"/>
          </a:p>
          <a:p>
            <a:pPr lvl="0" eaLnBrk="0" fontAlgn="base" hangingPunct="0">
              <a:spcBef>
                <a:spcPct val="0"/>
              </a:spcBef>
              <a:spcAft>
                <a:spcPct val="0"/>
              </a:spcAft>
            </a:pPr>
            <a:endParaRPr lang="en-US" sz="800"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1"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18434"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247303"/>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10" name="Substituent conținut 8"/>
          <p:cNvSpPr txBox="1">
            <a:spLocks/>
          </p:cNvSpPr>
          <p:nvPr/>
        </p:nvSpPr>
        <p:spPr>
          <a:xfrm>
            <a:off x="419038" y="1581944"/>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a:t>Programme</a:t>
            </a:r>
            <a:r>
              <a:rPr lang="en-US" sz="800" dirty="0"/>
              <a:t> 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a:p>
          <a:p>
            <a:pPr algn="just"/>
            <a:r>
              <a:rPr lang="en-US" sz="1400" b="1" dirty="0"/>
              <a:t>3. Revision of the qualifications and the competences structure. </a:t>
            </a:r>
            <a:r>
              <a:rPr lang="en-US" sz="1400" dirty="0"/>
              <a:t>This activity will start from the outcomes of the analysis of the needs and the entrepreneurial processes and the training </a:t>
            </a:r>
            <a:r>
              <a:rPr lang="en-US" sz="1400" dirty="0" err="1"/>
              <a:t>programmes</a:t>
            </a:r>
            <a:r>
              <a:rPr lang="en-US" sz="1400" dirty="0"/>
              <a:t> will be checked up by organizing the target groups together with the entrepreneurs and the personnel involved in the development and the management of qualifications (inclusively from the European universities). A part of the activities is destined to the verification of the competences sustainability and the professional profiles on the basis of the dynamics of the territorial and </a:t>
            </a:r>
            <a:r>
              <a:rPr lang="en-US" sz="1400" dirty="0" err="1"/>
              <a:t>sectorial</a:t>
            </a:r>
            <a:r>
              <a:rPr lang="en-US" sz="1400" dirty="0"/>
              <a:t> development.  </a:t>
            </a:r>
            <a:endParaRPr lang="ro-RO" sz="1400" dirty="0"/>
          </a:p>
          <a:p>
            <a:pPr algn="just"/>
            <a:r>
              <a:rPr lang="en-US" sz="1400" dirty="0"/>
              <a:t>As far as the European Principle of Transparency is concerned, one of the most important objective and activity is the revision of the training </a:t>
            </a:r>
            <a:r>
              <a:rPr lang="en-US" sz="1400" dirty="0" err="1"/>
              <a:t>programmes</a:t>
            </a:r>
            <a:r>
              <a:rPr lang="en-US" sz="1400" dirty="0"/>
              <a:t> according to the instructions of the National Qualifications Framework and the university diplomas, applying the recommendations of the UE Council (5/09/2006, COM 2006/0163) and of the principles of the “Bologna Process”.</a:t>
            </a:r>
            <a:endParaRPr lang="en-US" sz="1400" dirty="0" smtClean="0"/>
          </a:p>
          <a:p>
            <a:pPr lvl="0" algn="just" eaLnBrk="0" fontAlgn="base" hangingPunct="0">
              <a:spcBef>
                <a:spcPct val="0"/>
              </a:spcBef>
              <a:spcAft>
                <a:spcPct val="0"/>
              </a:spcAft>
            </a:pPr>
            <a:endParaRPr lang="en-US" sz="14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13"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8"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8194"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247650"/>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7200"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a:t>Programme</a:t>
            </a:r>
            <a:r>
              <a:rPr lang="en-US" sz="800" dirty="0"/>
              <a:t> 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a:p>
          <a:p>
            <a:pPr lvl="0" eaLnBrk="0" fontAlgn="base" hangingPunct="0">
              <a:spcBef>
                <a:spcPct val="0"/>
              </a:spcBef>
              <a:spcAft>
                <a:spcPct val="0"/>
              </a:spcAft>
            </a:pPr>
            <a:endParaRPr lang="en-US" sz="800" dirty="0" smtClean="0"/>
          </a:p>
          <a:p>
            <a:r>
              <a:rPr lang="en-US" sz="1400" dirty="0"/>
              <a:t>This activity has 6 under activities: </a:t>
            </a:r>
            <a:endParaRPr lang="en-US" sz="1400" dirty="0" smtClean="0"/>
          </a:p>
          <a:p>
            <a:endParaRPr lang="ro-RO" sz="1400" dirty="0"/>
          </a:p>
          <a:p>
            <a:r>
              <a:rPr lang="en-US" sz="1400" b="1" dirty="0"/>
              <a:t>3.1</a:t>
            </a:r>
            <a:r>
              <a:rPr lang="en-US" sz="1400" dirty="0"/>
              <a:t> Executive planning and coordination of the group activities.</a:t>
            </a:r>
            <a:endParaRPr lang="ro-RO" sz="1400" dirty="0"/>
          </a:p>
          <a:p>
            <a:r>
              <a:rPr lang="en-US" sz="1400" b="1" dirty="0"/>
              <a:t>3.2</a:t>
            </a:r>
            <a:r>
              <a:rPr lang="en-US" sz="1400" dirty="0"/>
              <a:t> Organization of the training seminars for the university operators, especially the ones from the development and monitoring of courses fields. </a:t>
            </a:r>
            <a:endParaRPr lang="ro-RO" sz="1400" dirty="0"/>
          </a:p>
          <a:p>
            <a:r>
              <a:rPr lang="en-US" sz="1400" b="1" dirty="0"/>
              <a:t>3.3</a:t>
            </a:r>
            <a:r>
              <a:rPr lang="en-US" sz="1400" dirty="0"/>
              <a:t> Inter-university and international workshops for the qualifications reengineering.</a:t>
            </a:r>
            <a:endParaRPr lang="ro-RO" sz="1400" dirty="0"/>
          </a:p>
          <a:p>
            <a:r>
              <a:rPr lang="en-US" sz="1400" b="1" dirty="0"/>
              <a:t>3.4</a:t>
            </a:r>
            <a:r>
              <a:rPr lang="en-US" sz="1400" dirty="0"/>
              <a:t> Technical and transversal competences reengineering.</a:t>
            </a:r>
            <a:endParaRPr lang="ro-RO" sz="1400" dirty="0"/>
          </a:p>
          <a:p>
            <a:r>
              <a:rPr lang="en-US" sz="1400" b="1" dirty="0"/>
              <a:t>3.5 </a:t>
            </a:r>
            <a:r>
              <a:rPr lang="en-US" sz="1400" dirty="0"/>
              <a:t>Application of the National Qualifications Framework and presentation of the updated qualifications. </a:t>
            </a:r>
            <a:endParaRPr lang="ro-RO" sz="1400" dirty="0"/>
          </a:p>
          <a:p>
            <a:r>
              <a:rPr lang="en-US" sz="1400" b="1" dirty="0"/>
              <a:t>3.6</a:t>
            </a:r>
            <a:r>
              <a:rPr lang="en-US" sz="1400" dirty="0"/>
              <a:t> Planning and development of pilot projects for the implementation of the new education </a:t>
            </a:r>
            <a:r>
              <a:rPr lang="en-US" sz="1400" dirty="0" err="1"/>
              <a:t>programme</a:t>
            </a:r>
            <a:r>
              <a:rPr lang="en-US" sz="1400" dirty="0"/>
              <a:t>. </a:t>
            </a:r>
            <a:endParaRPr lang="ro-RO" sz="1400" dirty="0"/>
          </a:p>
          <a:p>
            <a:pPr lvl="0" eaLnBrk="0" fontAlgn="base" hangingPunct="0">
              <a:spcBef>
                <a:spcPct val="0"/>
              </a:spcBef>
              <a:spcAft>
                <a:spcPct val="0"/>
              </a:spcAft>
            </a:pPr>
            <a:endParaRPr lang="en-US" sz="800"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1"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7170"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260648"/>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7200"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a:t>Programme</a:t>
            </a:r>
            <a:r>
              <a:rPr lang="en-US" sz="800" dirty="0"/>
              <a:t> 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a:p>
          <a:p>
            <a:pPr lvl="0" eaLnBrk="0" fontAlgn="base" hangingPunct="0">
              <a:spcBef>
                <a:spcPct val="0"/>
              </a:spcBef>
              <a:spcAft>
                <a:spcPct val="0"/>
              </a:spcAft>
            </a:pPr>
            <a:endParaRPr lang="en-US" sz="800" dirty="0" smtClean="0"/>
          </a:p>
          <a:p>
            <a:pPr algn="just"/>
            <a:r>
              <a:rPr lang="en-US" sz="1600" b="1" dirty="0"/>
              <a:t>4. Complementary services for the entrepreneurial development and the training </a:t>
            </a:r>
            <a:r>
              <a:rPr lang="en-US" sz="1600" b="1" dirty="0" err="1"/>
              <a:t>programmes</a:t>
            </a:r>
            <a:r>
              <a:rPr lang="en-US" sz="1600" b="1" dirty="0"/>
              <a:t> for the improvement of transversal competences.</a:t>
            </a:r>
            <a:r>
              <a:rPr lang="en-US" sz="1600" dirty="0"/>
              <a:t> The project provides with the creation and development of services that are aimed at facilitating the labor market access as a natural continuation of the training </a:t>
            </a:r>
            <a:r>
              <a:rPr lang="en-US" sz="1600" dirty="0" err="1"/>
              <a:t>programme</a:t>
            </a:r>
            <a:r>
              <a:rPr lang="en-US" sz="1600" dirty="0"/>
              <a:t> and not as a static objective. Therefore, the project deals with 3 levels of intervention:</a:t>
            </a:r>
            <a:endParaRPr lang="ro-RO" sz="1600" dirty="0"/>
          </a:p>
          <a:p>
            <a:pPr algn="just"/>
            <a:r>
              <a:rPr lang="en-US" sz="1600" dirty="0"/>
              <a:t>- guidance and counseling for employment by a better identification and analysis of the strengths, weaknesses and students potential. </a:t>
            </a:r>
            <a:endParaRPr lang="ro-RO" sz="1600" dirty="0"/>
          </a:p>
          <a:p>
            <a:pPr algn="just"/>
            <a:r>
              <a:rPr lang="en-US" sz="1600" dirty="0"/>
              <a:t>- assistance services for the students with the right aptitudes and competences for the start-up of their own business.</a:t>
            </a:r>
            <a:endParaRPr lang="ro-RO" sz="1600" dirty="0"/>
          </a:p>
          <a:p>
            <a:pPr algn="just"/>
            <a:r>
              <a:rPr lang="en-US" sz="1600" dirty="0"/>
              <a:t>- the organizational and entrepreneurial competences that licentiates need to achieve in order to start better their professional career. </a:t>
            </a:r>
            <a:endParaRPr lang="ro-RO" sz="1600" dirty="0"/>
          </a:p>
          <a:p>
            <a:pPr lvl="0" eaLnBrk="0" fontAlgn="base" hangingPunct="0">
              <a:spcBef>
                <a:spcPct val="0"/>
              </a:spcBef>
              <a:spcAft>
                <a:spcPct val="0"/>
              </a:spcAft>
            </a:pPr>
            <a:endParaRPr lang="en-US" sz="800"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1"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6146"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260648"/>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47644"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a:t>Programme</a:t>
            </a:r>
            <a:r>
              <a:rPr lang="en-US" sz="800" dirty="0"/>
              <a:t> 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a:p>
          <a:p>
            <a:pPr lvl="0" eaLnBrk="0" fontAlgn="base" hangingPunct="0">
              <a:spcBef>
                <a:spcPct val="0"/>
              </a:spcBef>
              <a:spcAft>
                <a:spcPct val="0"/>
              </a:spcAft>
            </a:pPr>
            <a:endParaRPr lang="en-US" sz="800" dirty="0" smtClean="0"/>
          </a:p>
          <a:p>
            <a:pPr algn="just"/>
            <a:r>
              <a:rPr lang="en-US" sz="1400" dirty="0"/>
              <a:t>The activity has 6 under activities</a:t>
            </a:r>
            <a:r>
              <a:rPr lang="en-US" sz="1400" dirty="0" smtClean="0"/>
              <a:t>:</a:t>
            </a:r>
          </a:p>
          <a:p>
            <a:pPr algn="just"/>
            <a:endParaRPr lang="ro-RO" sz="1400" dirty="0"/>
          </a:p>
          <a:p>
            <a:pPr algn="just"/>
            <a:r>
              <a:rPr lang="en-US" sz="1400" b="1" dirty="0"/>
              <a:t>4.1</a:t>
            </a:r>
            <a:r>
              <a:rPr lang="en-US" sz="1400" dirty="0"/>
              <a:t> Executive planning and coordination of the group activities.</a:t>
            </a:r>
            <a:endParaRPr lang="ro-RO" sz="1400" dirty="0"/>
          </a:p>
          <a:p>
            <a:pPr algn="just"/>
            <a:r>
              <a:rPr lang="en-US" sz="1400" b="1" dirty="0"/>
              <a:t>4.2</a:t>
            </a:r>
            <a:r>
              <a:rPr lang="en-US" sz="1400" dirty="0"/>
              <a:t> Organization of the training seminars for the </a:t>
            </a:r>
            <a:r>
              <a:rPr lang="en-US" sz="1400" dirty="0" smtClean="0"/>
              <a:t>university </a:t>
            </a:r>
            <a:r>
              <a:rPr lang="en-US" sz="1400" dirty="0"/>
              <a:t>operators, especially for the ones employed in the personalized assistance services for the students.</a:t>
            </a:r>
            <a:endParaRPr lang="ro-RO" sz="1400" dirty="0"/>
          </a:p>
          <a:p>
            <a:pPr algn="just"/>
            <a:r>
              <a:rPr lang="en-US" sz="1400" b="1" dirty="0"/>
              <a:t>4.3</a:t>
            </a:r>
            <a:r>
              <a:rPr lang="en-US" sz="1400" dirty="0"/>
              <a:t> Definition of the transversal competences structure.</a:t>
            </a:r>
            <a:endParaRPr lang="ro-RO" sz="1400" dirty="0"/>
          </a:p>
          <a:p>
            <a:pPr algn="just"/>
            <a:r>
              <a:rPr lang="en-US" sz="1400" b="1" dirty="0"/>
              <a:t>4.4</a:t>
            </a:r>
            <a:r>
              <a:rPr lang="en-US" sz="1400" dirty="0"/>
              <a:t> Planning of the transversal competences development </a:t>
            </a:r>
            <a:r>
              <a:rPr lang="en-US" sz="1400" dirty="0" err="1"/>
              <a:t>programmes</a:t>
            </a:r>
            <a:r>
              <a:rPr lang="en-US" sz="1400" dirty="0"/>
              <a:t>. </a:t>
            </a:r>
            <a:endParaRPr lang="ro-RO" sz="1400" dirty="0"/>
          </a:p>
          <a:p>
            <a:pPr algn="just"/>
            <a:r>
              <a:rPr lang="en-US" sz="1400" b="1" dirty="0"/>
              <a:t>4.5 </a:t>
            </a:r>
            <a:r>
              <a:rPr lang="en-US" sz="1400" dirty="0"/>
              <a:t>Planning of the national and international workshops for the definition of the didactic </a:t>
            </a:r>
            <a:r>
              <a:rPr lang="en-US" sz="1400" dirty="0" err="1"/>
              <a:t>programmes</a:t>
            </a:r>
            <a:r>
              <a:rPr lang="en-US" sz="1400" dirty="0"/>
              <a:t>, methods and tool in the development of the transversal competences. </a:t>
            </a:r>
            <a:endParaRPr lang="ro-RO" sz="1400" dirty="0"/>
          </a:p>
          <a:p>
            <a:pPr algn="just"/>
            <a:r>
              <a:rPr lang="en-US" sz="1400" b="1" dirty="0"/>
              <a:t>4.6</a:t>
            </a:r>
            <a:r>
              <a:rPr lang="en-US" sz="1400" dirty="0"/>
              <a:t> Programming and implementing the mobility plans of the students in order to experiment the integrated development </a:t>
            </a:r>
            <a:r>
              <a:rPr lang="en-US" sz="1400" dirty="0" err="1"/>
              <a:t>programmes</a:t>
            </a:r>
            <a:r>
              <a:rPr lang="en-US" sz="1400" dirty="0"/>
              <a:t> of the technical and transversal competences. </a:t>
            </a:r>
            <a:endParaRPr lang="ro-RO" sz="1400" dirty="0"/>
          </a:p>
          <a:p>
            <a:pPr lvl="0" eaLnBrk="0" fontAlgn="base" hangingPunct="0">
              <a:spcBef>
                <a:spcPct val="0"/>
              </a:spcBef>
              <a:spcAft>
                <a:spcPct val="0"/>
              </a:spcAft>
            </a:pPr>
            <a:endParaRPr lang="en-US" sz="800"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1"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5122"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594" y="260648"/>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7200"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a:t>Programme</a:t>
            </a:r>
            <a:r>
              <a:rPr lang="en-US" sz="800" dirty="0"/>
              <a:t> 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a:p>
          <a:p>
            <a:pPr lvl="0" eaLnBrk="0" fontAlgn="base" hangingPunct="0">
              <a:spcBef>
                <a:spcPct val="0"/>
              </a:spcBef>
              <a:spcAft>
                <a:spcPct val="0"/>
              </a:spcAft>
            </a:pPr>
            <a:endParaRPr lang="en-US" sz="800" dirty="0" smtClean="0"/>
          </a:p>
          <a:p>
            <a:r>
              <a:rPr lang="en-US" b="1" dirty="0"/>
              <a:t>5. Project management and coordination.</a:t>
            </a:r>
            <a:r>
              <a:rPr lang="en-US" dirty="0"/>
              <a:t> This category is composed of all the project management activities (direct, indirect, formal or effective), and the activities  of public acquisitions and the implementation of the </a:t>
            </a:r>
            <a:r>
              <a:rPr lang="en-US" dirty="0" err="1"/>
              <a:t>informatic</a:t>
            </a:r>
            <a:r>
              <a:rPr lang="en-US" dirty="0"/>
              <a:t> system. The under activities are described in the section „Project management”. </a:t>
            </a:r>
            <a:endParaRPr lang="en-US" dirty="0" smtClean="0"/>
          </a:p>
          <a:p>
            <a:endParaRPr lang="en-US" dirty="0"/>
          </a:p>
          <a:p>
            <a:pPr algn="just"/>
            <a:r>
              <a:rPr lang="en-US" dirty="0" smtClean="0"/>
              <a:t>The activity has 4 under activities :</a:t>
            </a:r>
            <a:endParaRPr lang="ro-RO" dirty="0"/>
          </a:p>
          <a:p>
            <a:pPr algn="just"/>
            <a:r>
              <a:rPr lang="en-US" b="1" dirty="0"/>
              <a:t>5.1</a:t>
            </a:r>
            <a:r>
              <a:rPr lang="en-US" dirty="0"/>
              <a:t> Planning the monitoring process.</a:t>
            </a:r>
            <a:endParaRPr lang="ro-RO" dirty="0"/>
          </a:p>
          <a:p>
            <a:pPr algn="just"/>
            <a:r>
              <a:rPr lang="en-US" b="1" dirty="0"/>
              <a:t>5.2</a:t>
            </a:r>
            <a:r>
              <a:rPr lang="en-US" dirty="0"/>
              <a:t> </a:t>
            </a:r>
            <a:r>
              <a:rPr lang="en-US" dirty="0" smtClean="0"/>
              <a:t>IT </a:t>
            </a:r>
            <a:r>
              <a:rPr lang="en-US" dirty="0"/>
              <a:t>system of programming, controlling and monitoring.</a:t>
            </a:r>
            <a:endParaRPr lang="ro-RO" dirty="0"/>
          </a:p>
          <a:p>
            <a:pPr algn="just"/>
            <a:r>
              <a:rPr lang="en-US" b="1" dirty="0"/>
              <a:t>5.3</a:t>
            </a:r>
            <a:r>
              <a:rPr lang="en-US" dirty="0"/>
              <a:t> Coordination of the group activities. </a:t>
            </a:r>
            <a:endParaRPr lang="ro-RO" dirty="0"/>
          </a:p>
          <a:p>
            <a:pPr algn="just"/>
            <a:r>
              <a:rPr lang="en-US" b="1" dirty="0"/>
              <a:t>5.4</a:t>
            </a:r>
            <a:r>
              <a:rPr lang="en-US" dirty="0"/>
              <a:t> coordination and management. </a:t>
            </a:r>
            <a:endParaRPr lang="ro-RO" dirty="0"/>
          </a:p>
          <a:p>
            <a:pPr lvl="0" eaLnBrk="0" fontAlgn="base" hangingPunct="0">
              <a:spcBef>
                <a:spcPct val="0"/>
              </a:spcBef>
              <a:spcAft>
                <a:spcPct val="0"/>
              </a:spcAft>
            </a:pPr>
            <a:endParaRPr lang="en-US" sz="800"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9"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4098"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260648"/>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7200"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a:t>Programme</a:t>
            </a:r>
            <a:r>
              <a:rPr lang="en-US" sz="800" dirty="0"/>
              <a:t> 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algn="ctr" eaLnBrk="0" fontAlgn="base" hangingPunct="0">
              <a:spcBef>
                <a:spcPct val="0"/>
              </a:spcBef>
              <a:spcAft>
                <a:spcPct val="0"/>
              </a:spcAft>
            </a:pPr>
            <a:r>
              <a:rPr lang="en-US" sz="1400" b="1" dirty="0" smtClean="0"/>
              <a:t>PROJECT INDICATORS</a:t>
            </a:r>
          </a:p>
          <a:p>
            <a:pPr lvl="0" eaLnBrk="0" fontAlgn="base" hangingPunct="0">
              <a:spcBef>
                <a:spcPct val="0"/>
              </a:spcBef>
              <a:spcAft>
                <a:spcPct val="0"/>
              </a:spcAft>
            </a:pPr>
            <a:r>
              <a:rPr lang="en-US" sz="1400" dirty="0"/>
              <a:t/>
            </a:r>
            <a:br>
              <a:rPr lang="en-US" sz="1400" dirty="0"/>
            </a:br>
            <a:r>
              <a:rPr lang="en-US" sz="1400" dirty="0"/>
              <a:t>15 Universities supported</a:t>
            </a:r>
            <a:br>
              <a:rPr lang="en-US" sz="1400" dirty="0"/>
            </a:br>
            <a:r>
              <a:rPr lang="en-US" sz="1400" dirty="0"/>
              <a:t>10 Qualifications developed / updated - Higher Education</a:t>
            </a:r>
            <a:br>
              <a:rPr lang="en-US" sz="1400" dirty="0"/>
            </a:br>
            <a:r>
              <a:rPr lang="en-US" sz="1400" dirty="0"/>
              <a:t>500 Participants in the training - education</a:t>
            </a:r>
            <a:br>
              <a:rPr lang="en-US" sz="1400" dirty="0"/>
            </a:br>
            <a:r>
              <a:rPr lang="en-US" sz="1400" dirty="0"/>
              <a:t>10 bachelor / master developed / adapted to higher education </a:t>
            </a:r>
            <a:r>
              <a:rPr lang="en-US" sz="1400" dirty="0" smtClean="0"/>
              <a:t>CNCIS</a:t>
            </a:r>
            <a:r>
              <a:rPr lang="en-US" sz="1400" dirty="0"/>
              <a:t/>
            </a:r>
            <a:br>
              <a:rPr lang="en-US" sz="1400" dirty="0"/>
            </a:br>
            <a:r>
              <a:rPr lang="en-US" sz="1400" dirty="0"/>
              <a:t>50 weight supported universities that have received accreditation through the new quality assurance standards (%)</a:t>
            </a:r>
            <a:br>
              <a:rPr lang="en-US" sz="1400" dirty="0"/>
            </a:br>
            <a:r>
              <a:rPr lang="en-US" sz="1400" dirty="0"/>
              <a:t>10 Number of qualifications validated</a:t>
            </a:r>
            <a:br>
              <a:rPr lang="en-US" sz="1400" dirty="0"/>
            </a:br>
            <a:r>
              <a:rPr lang="en-US" sz="1400" dirty="0"/>
              <a:t>25 study programs conducted under the weight of </a:t>
            </a:r>
            <a:r>
              <a:rPr lang="en-US" sz="1400" dirty="0" smtClean="0"/>
              <a:t>CNCIS </a:t>
            </a:r>
            <a:r>
              <a:rPr lang="en-US" sz="1400" dirty="0"/>
              <a:t>(%)</a:t>
            </a:r>
            <a:br>
              <a:rPr lang="en-US" sz="1400" dirty="0"/>
            </a:br>
            <a:r>
              <a:rPr lang="en-US" sz="1400" dirty="0"/>
              <a:t>500 Number of students who have benefited from the operations funded higher education institutions</a:t>
            </a:r>
            <a:br>
              <a:rPr lang="en-US" sz="1400" dirty="0"/>
            </a:br>
            <a:r>
              <a:rPr lang="en-US" sz="1400" dirty="0"/>
              <a:t>10 Number of bachelor / master-education as implemented </a:t>
            </a:r>
            <a:r>
              <a:rPr lang="en-US" sz="1400" dirty="0" smtClean="0"/>
              <a:t>CNCIS</a:t>
            </a:r>
            <a:r>
              <a:rPr lang="en-US" sz="1400" dirty="0"/>
              <a:t/>
            </a:r>
            <a:br>
              <a:rPr lang="en-US" sz="1400" dirty="0"/>
            </a:br>
            <a:r>
              <a:rPr lang="en-US" sz="1400" dirty="0"/>
              <a:t>10 Number of universities accredited quality standards - education</a:t>
            </a:r>
            <a:br>
              <a:rPr lang="en-US" sz="1400" dirty="0"/>
            </a:br>
            <a:r>
              <a:rPr lang="en-US" sz="1400" dirty="0"/>
              <a:t>5 transnational partners involved in the project - higher education</a:t>
            </a:r>
            <a:endParaRPr lang="en-US" sz="1400"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1"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3074"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260648"/>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7200"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a:t>Programme</a:t>
            </a:r>
            <a:r>
              <a:rPr lang="en-US" sz="800" dirty="0"/>
              <a:t> 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a:p>
          <a:p>
            <a:pPr lvl="0" algn="ctr" eaLnBrk="0" fontAlgn="base" hangingPunct="0">
              <a:spcBef>
                <a:spcPct val="0"/>
              </a:spcBef>
              <a:spcAft>
                <a:spcPct val="0"/>
              </a:spcAft>
            </a:pPr>
            <a:r>
              <a:rPr lang="en-US" sz="1200" b="1" dirty="0"/>
              <a:t>TARGET GROUP</a:t>
            </a:r>
            <a:r>
              <a:rPr lang="en-US" sz="1200" b="1" dirty="0" smtClean="0"/>
              <a:t>:</a:t>
            </a:r>
          </a:p>
          <a:p>
            <a:pPr lvl="0" eaLnBrk="0" fontAlgn="base" hangingPunct="0">
              <a:spcBef>
                <a:spcPct val="0"/>
              </a:spcBef>
              <a:spcAft>
                <a:spcPct val="0"/>
              </a:spcAft>
            </a:pPr>
            <a:r>
              <a:rPr lang="en-US" sz="1200" dirty="0"/>
              <a:t/>
            </a:r>
            <a:br>
              <a:rPr lang="en-US" sz="1200" dirty="0"/>
            </a:br>
            <a:r>
              <a:rPr lang="en-US" sz="1200" dirty="0"/>
              <a:t/>
            </a:r>
            <a:br>
              <a:rPr lang="en-US" sz="1200" dirty="0"/>
            </a:br>
            <a:r>
              <a:rPr lang="en-US" sz="1200" dirty="0"/>
              <a:t>200 experts in evaluation and accreditation committees for quality assurance in higher education, nationally</a:t>
            </a:r>
            <a:br>
              <a:rPr lang="en-US" sz="1200" dirty="0"/>
            </a:br>
            <a:r>
              <a:rPr lang="en-US" sz="1200" dirty="0"/>
              <a:t>100 members of quality assurance committees at university / college</a:t>
            </a:r>
            <a:br>
              <a:rPr lang="en-US" sz="1200" dirty="0"/>
            </a:br>
            <a:r>
              <a:rPr lang="en-US" sz="1200" dirty="0"/>
              <a:t>100 Members of the commissions and management structures of universities and colleges</a:t>
            </a:r>
            <a:br>
              <a:rPr lang="en-US" sz="1200" dirty="0"/>
            </a:br>
            <a:r>
              <a:rPr lang="en-US" sz="1200" dirty="0"/>
              <a:t>120 staff for the management, monitoring, evaluation and control in higher education</a:t>
            </a:r>
            <a:br>
              <a:rPr lang="en-US" sz="1200" dirty="0"/>
            </a:br>
            <a:r>
              <a:rPr lang="en-US" sz="1200" dirty="0"/>
              <a:t>50 Staff involved in the development and management qualifications and the NQF in Higher Education, at the system level</a:t>
            </a:r>
            <a:br>
              <a:rPr lang="en-US" sz="1200" dirty="0"/>
            </a:br>
            <a:r>
              <a:rPr lang="en-US" sz="1200" dirty="0"/>
              <a:t>80 Staff involved in policymaking in higher education</a:t>
            </a:r>
            <a:br>
              <a:rPr lang="en-US" sz="1200" dirty="0"/>
            </a:br>
            <a:r>
              <a:rPr lang="en-US" sz="1200" dirty="0"/>
              <a:t>90 staff involved in the development and management skills at university / college</a:t>
            </a:r>
            <a:br>
              <a:rPr lang="en-US" sz="1200" dirty="0"/>
            </a:br>
            <a:r>
              <a:rPr lang="en-US" sz="1200" dirty="0"/>
              <a:t>500 Students</a:t>
            </a:r>
            <a:br>
              <a:rPr lang="en-US" sz="1200" dirty="0"/>
            </a:br>
            <a:r>
              <a:rPr lang="en-US" sz="1200" dirty="0"/>
              <a:t>50 Staff involved in the development of university curricula</a:t>
            </a:r>
            <a:br>
              <a:rPr lang="en-US" sz="1200" dirty="0"/>
            </a:br>
            <a:r>
              <a:rPr lang="en-US" sz="1200" dirty="0"/>
              <a:t>50 Staff of the </a:t>
            </a:r>
            <a:r>
              <a:rPr lang="en-US" sz="1200" dirty="0" err="1"/>
              <a:t>Sectoral</a:t>
            </a:r>
            <a:r>
              <a:rPr lang="en-US" sz="1200" dirty="0"/>
              <a:t> Committees</a:t>
            </a:r>
            <a:br>
              <a:rPr lang="en-US" sz="1200" dirty="0"/>
            </a:br>
            <a:r>
              <a:rPr lang="en-US" sz="1200" dirty="0"/>
              <a:t>80 Members of the social partners in education</a:t>
            </a:r>
            <a:endParaRPr lang="en-US" sz="1200"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0"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2"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317500"/>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7200"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a:t>Programme</a:t>
            </a:r>
            <a:r>
              <a:rPr lang="en-US" sz="800" dirty="0"/>
              <a:t> 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a:p>
          <a:p>
            <a:pPr algn="ctr" eaLnBrk="0" fontAlgn="base" hangingPunct="0">
              <a:spcBef>
                <a:spcPct val="0"/>
              </a:spcBef>
              <a:spcAft>
                <a:spcPct val="0"/>
              </a:spcAft>
            </a:pPr>
            <a:r>
              <a:rPr lang="en-US" sz="2400" b="1" dirty="0"/>
              <a:t>Thank you for your attention!</a:t>
            </a:r>
            <a:br>
              <a:rPr lang="en-US" sz="2400" b="1" dirty="0"/>
            </a:br>
            <a:r>
              <a:rPr lang="en-US" sz="2400" b="1" dirty="0"/>
              <a:t/>
            </a:r>
            <a:br>
              <a:rPr lang="en-US" sz="2400" b="1" dirty="0"/>
            </a:br>
            <a:r>
              <a:rPr lang="en-US" sz="2400" b="1" dirty="0"/>
              <a:t>Additional project information:</a:t>
            </a:r>
            <a:br>
              <a:rPr lang="en-US" sz="2400" b="1" dirty="0"/>
            </a:br>
            <a:r>
              <a:rPr lang="en-US" sz="2400" b="1" dirty="0"/>
              <a:t/>
            </a:r>
            <a:br>
              <a:rPr lang="en-US" sz="2400" b="1" dirty="0"/>
            </a:br>
            <a:r>
              <a:rPr lang="en-US" sz="2400" b="1" dirty="0"/>
              <a:t>https: / / </a:t>
            </a:r>
            <a:r>
              <a:rPr lang="ro-RO" sz="2400" b="1" dirty="0" smtClean="0"/>
              <a:t>uni4</a:t>
            </a:r>
            <a:r>
              <a:rPr lang="en-US" sz="2400" b="1" dirty="0" smtClean="0"/>
              <a:t>-4.ro</a:t>
            </a: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1"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1026"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640" y="234727"/>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7200" y="1600597"/>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smtClean="0"/>
              <a:t>Programme</a:t>
            </a:r>
            <a:r>
              <a:rPr lang="en-US" sz="800" dirty="0" smtClean="0"/>
              <a:t> </a:t>
            </a:r>
            <a:r>
              <a:rPr lang="en-US" sz="800" dirty="0"/>
              <a:t>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a:p>
          <a:p>
            <a:pPr eaLnBrk="0" fontAlgn="base" hangingPunct="0">
              <a:spcBef>
                <a:spcPct val="0"/>
              </a:spcBef>
              <a:spcAft>
                <a:spcPct val="0"/>
              </a:spcAft>
            </a:pPr>
            <a:r>
              <a:rPr lang="en-US" sz="2400" b="1" dirty="0"/>
              <a:t>Beneficiary: </a:t>
            </a:r>
            <a:r>
              <a:rPr lang="en-US" sz="2400" b="1" dirty="0" err="1"/>
              <a:t>Danubius</a:t>
            </a:r>
            <a:r>
              <a:rPr lang="en-US" sz="2400" b="1" dirty="0"/>
              <a:t> University of </a:t>
            </a:r>
            <a:r>
              <a:rPr lang="en-US" sz="2400" b="1" dirty="0" smtClean="0"/>
              <a:t>Galati</a:t>
            </a:r>
          </a:p>
          <a:p>
            <a:pPr eaLnBrk="0" fontAlgn="base" hangingPunct="0">
              <a:spcBef>
                <a:spcPct val="0"/>
              </a:spcBef>
              <a:spcAft>
                <a:spcPct val="0"/>
              </a:spcAft>
            </a:pPr>
            <a:r>
              <a:rPr lang="en-US" sz="2400" b="1" dirty="0" smtClean="0"/>
              <a:t>Project </a:t>
            </a:r>
            <a:r>
              <a:rPr lang="en-US" sz="2400" b="1" dirty="0"/>
              <a:t>contracted in November </a:t>
            </a:r>
            <a:r>
              <a:rPr lang="en-US" sz="2400" b="1" dirty="0" smtClean="0"/>
              <a:t>2010</a:t>
            </a:r>
          </a:p>
          <a:p>
            <a:pPr eaLnBrk="0" fontAlgn="base" hangingPunct="0">
              <a:spcBef>
                <a:spcPct val="0"/>
              </a:spcBef>
              <a:spcAft>
                <a:spcPct val="0"/>
              </a:spcAft>
            </a:pPr>
            <a:r>
              <a:rPr lang="en-US" b="1" dirty="0" smtClean="0"/>
              <a:t>Implementation </a:t>
            </a:r>
            <a:r>
              <a:rPr lang="en-US" b="1" dirty="0"/>
              <a:t>Time: December 1, 2010 to December 31, 2013 (36 months</a:t>
            </a:r>
            <a:r>
              <a:rPr lang="en-US" b="1" dirty="0" smtClean="0"/>
              <a:t>)</a:t>
            </a:r>
          </a:p>
          <a:p>
            <a:pPr eaLnBrk="0" fontAlgn="base" hangingPunct="0">
              <a:spcBef>
                <a:spcPct val="0"/>
              </a:spcBef>
              <a:spcAft>
                <a:spcPct val="0"/>
              </a:spcAft>
            </a:pPr>
            <a:r>
              <a:rPr lang="en-US" sz="2400" b="1" dirty="0" smtClean="0"/>
              <a:t>Total </a:t>
            </a:r>
            <a:r>
              <a:rPr lang="en-US" sz="2400" b="1" dirty="0"/>
              <a:t>Project Value: 2,253,000 </a:t>
            </a:r>
            <a:r>
              <a:rPr lang="en-US" sz="2400" b="1" dirty="0" smtClean="0"/>
              <a:t>EUR</a:t>
            </a:r>
            <a:r>
              <a:rPr lang="en-US" sz="2400" b="1" dirty="0"/>
              <a:t> </a:t>
            </a:r>
            <a:r>
              <a:rPr lang="en-US" sz="2400" b="1" dirty="0" smtClean="0"/>
              <a:t>equivalent to 9,690,000 </a:t>
            </a:r>
            <a:r>
              <a:rPr lang="en-US" sz="2400" b="1" dirty="0"/>
              <a:t>LEI</a:t>
            </a:r>
            <a:endParaRPr lang="en-US" sz="2400" b="1"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1"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11266"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262731"/>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4943" y="1600199"/>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smtClean="0"/>
              <a:t>Programme</a:t>
            </a:r>
            <a:r>
              <a:rPr lang="en-US" sz="800" dirty="0" smtClean="0"/>
              <a:t> </a:t>
            </a:r>
            <a:r>
              <a:rPr lang="en-US" sz="800" dirty="0"/>
              <a:t>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a:p>
          <a:p>
            <a:pPr lvl="0" eaLnBrk="0" fontAlgn="base" hangingPunct="0">
              <a:spcBef>
                <a:spcPct val="0"/>
              </a:spcBef>
              <a:spcAft>
                <a:spcPct val="0"/>
              </a:spcAft>
            </a:pPr>
            <a:endParaRPr lang="en-US" sz="800" dirty="0" smtClean="0"/>
          </a:p>
          <a:p>
            <a:pPr lvl="0" eaLnBrk="0" fontAlgn="base" hangingPunct="0">
              <a:spcBef>
                <a:spcPct val="0"/>
              </a:spcBef>
              <a:spcAft>
                <a:spcPct val="0"/>
              </a:spcAft>
            </a:pPr>
            <a:r>
              <a:rPr lang="ro-RO" sz="2400" b="1" dirty="0"/>
              <a:t>Management Team:</a:t>
            </a:r>
            <a:r>
              <a:rPr lang="ro-RO" sz="2400" dirty="0"/>
              <a:t/>
            </a:r>
            <a:br>
              <a:rPr lang="ro-RO" sz="2400" dirty="0"/>
            </a:br>
            <a:endParaRPr lang="en-US" sz="2400" dirty="0" smtClean="0"/>
          </a:p>
          <a:p>
            <a:pPr lvl="0" eaLnBrk="0" fontAlgn="base" hangingPunct="0">
              <a:spcBef>
                <a:spcPct val="0"/>
              </a:spcBef>
              <a:spcAft>
                <a:spcPct val="0"/>
              </a:spcAft>
            </a:pPr>
            <a:r>
              <a:rPr lang="ro-RO" sz="2400" dirty="0" smtClean="0"/>
              <a:t>Project </a:t>
            </a:r>
            <a:r>
              <a:rPr lang="ro-RO" sz="2400" dirty="0"/>
              <a:t>Manager: </a:t>
            </a:r>
            <a:r>
              <a:rPr lang="en-US" sz="2400" dirty="0" smtClean="0"/>
              <a:t>ANDY PU</a:t>
            </a:r>
            <a:r>
              <a:rPr lang="ro-RO" sz="2400" dirty="0" smtClean="0"/>
              <a:t>ŞCĂ</a:t>
            </a:r>
            <a:r>
              <a:rPr lang="ro-RO" sz="2400" dirty="0"/>
              <a:t/>
            </a:r>
            <a:br>
              <a:rPr lang="ro-RO" sz="2400" dirty="0"/>
            </a:br>
            <a:r>
              <a:rPr lang="en-US" sz="2400" dirty="0" smtClean="0"/>
              <a:t>Financial </a:t>
            </a:r>
            <a:r>
              <a:rPr lang="ro-RO" sz="2400" dirty="0" smtClean="0"/>
              <a:t>Manager</a:t>
            </a:r>
            <a:r>
              <a:rPr lang="ro-RO" sz="2400" dirty="0"/>
              <a:t>: </a:t>
            </a:r>
            <a:r>
              <a:rPr lang="ro-RO" sz="2400" dirty="0" smtClean="0"/>
              <a:t>GH</a:t>
            </a:r>
            <a:r>
              <a:rPr lang="en-US" sz="2400" dirty="0" smtClean="0"/>
              <a:t>I</a:t>
            </a:r>
            <a:r>
              <a:rPr lang="ro-RO" sz="2400" dirty="0" smtClean="0"/>
              <a:t>NTUIALĂ </a:t>
            </a:r>
            <a:r>
              <a:rPr lang="ro-RO" sz="2400" dirty="0"/>
              <a:t>ALEXANDRINA</a:t>
            </a:r>
            <a:br>
              <a:rPr lang="ro-RO" sz="2400" dirty="0"/>
            </a:br>
            <a:r>
              <a:rPr lang="ro-RO" sz="2400" dirty="0"/>
              <a:t>Legal Advisor: </a:t>
            </a:r>
            <a:r>
              <a:rPr lang="ro-RO" sz="2400" dirty="0" smtClean="0"/>
              <a:t>ELENA TOADER</a:t>
            </a:r>
            <a:r>
              <a:rPr lang="ro-RO" sz="2400" dirty="0"/>
              <a:t/>
            </a:r>
            <a:br>
              <a:rPr lang="ro-RO" sz="2400" dirty="0"/>
            </a:br>
            <a:r>
              <a:rPr lang="ro-RO" sz="2400" dirty="0" err="1"/>
              <a:t>Assistant</a:t>
            </a:r>
            <a:r>
              <a:rPr lang="ro-RO" sz="2400" dirty="0"/>
              <a:t> Manager: </a:t>
            </a:r>
            <a:r>
              <a:rPr lang="ro-RO" sz="2400" dirty="0" smtClean="0"/>
              <a:t>MANUELA PANAITESCU</a:t>
            </a:r>
            <a:endParaRPr lang="en-US" sz="2400"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1"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9218"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257969"/>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7200"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smtClean="0"/>
              <a:t>Programme</a:t>
            </a:r>
            <a:r>
              <a:rPr lang="en-US" sz="800" dirty="0" smtClean="0"/>
              <a:t> </a:t>
            </a:r>
            <a:r>
              <a:rPr lang="en-US" sz="800" dirty="0"/>
              <a:t>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a:p>
          <a:p>
            <a:pPr lvl="0" eaLnBrk="0" fontAlgn="base" hangingPunct="0">
              <a:spcBef>
                <a:spcPct val="0"/>
              </a:spcBef>
              <a:spcAft>
                <a:spcPct val="0"/>
              </a:spcAft>
            </a:pPr>
            <a:endParaRPr lang="en-US" sz="800" dirty="0" smtClean="0"/>
          </a:p>
          <a:p>
            <a:pPr lvl="0" algn="ctr" eaLnBrk="0" fontAlgn="base" hangingPunct="0">
              <a:spcBef>
                <a:spcPct val="0"/>
              </a:spcBef>
              <a:spcAft>
                <a:spcPct val="0"/>
              </a:spcAft>
            </a:pPr>
            <a:r>
              <a:rPr lang="ro-RO" sz="1600" b="1" dirty="0" err="1" smtClean="0"/>
              <a:t>Coordination</a:t>
            </a:r>
            <a:r>
              <a:rPr lang="ro-RO" sz="1600" b="1" dirty="0" smtClean="0"/>
              <a:t> </a:t>
            </a:r>
            <a:r>
              <a:rPr lang="ro-RO" sz="1600" b="1" dirty="0"/>
              <a:t>Team (</a:t>
            </a:r>
            <a:r>
              <a:rPr lang="ro-RO" sz="1600" b="1" dirty="0" err="1"/>
              <a:t>long-term</a:t>
            </a:r>
            <a:r>
              <a:rPr lang="ro-RO" sz="1600" b="1" dirty="0"/>
              <a:t> </a:t>
            </a:r>
            <a:r>
              <a:rPr lang="ro-RO" sz="1600" b="1" dirty="0" err="1"/>
              <a:t>experts</a:t>
            </a:r>
            <a:r>
              <a:rPr lang="ro-RO" sz="1600" b="1" dirty="0"/>
              <a:t>)</a:t>
            </a:r>
            <a:r>
              <a:rPr lang="ro-RO" sz="1400" dirty="0"/>
              <a:t/>
            </a:r>
            <a:br>
              <a:rPr lang="ro-RO" sz="1400" dirty="0"/>
            </a:br>
            <a:endParaRPr lang="en-US" sz="1400" dirty="0" smtClean="0"/>
          </a:p>
          <a:p>
            <a:pPr lvl="0" eaLnBrk="0" fontAlgn="base" hangingPunct="0">
              <a:spcBef>
                <a:spcPct val="0"/>
              </a:spcBef>
              <a:spcAft>
                <a:spcPct val="0"/>
              </a:spcAft>
            </a:pPr>
            <a:r>
              <a:rPr lang="ro-RO" sz="1400" dirty="0"/>
              <a:t/>
            </a:r>
            <a:br>
              <a:rPr lang="ro-RO" sz="1400" dirty="0"/>
            </a:br>
            <a:r>
              <a:rPr lang="ro-RO" sz="1400" dirty="0" err="1"/>
              <a:t>Coordinating</a:t>
            </a:r>
            <a:r>
              <a:rPr lang="ro-RO" sz="1400" dirty="0"/>
              <a:t> </a:t>
            </a:r>
            <a:r>
              <a:rPr lang="ro-RO" sz="1400" dirty="0" err="1"/>
              <a:t>Partner</a:t>
            </a:r>
            <a:r>
              <a:rPr lang="ro-RO" sz="1400" dirty="0"/>
              <a:t>: Daniela Zirra </a:t>
            </a:r>
            <a:r>
              <a:rPr lang="ro-RO" sz="1400" dirty="0" smtClean="0"/>
              <a:t>(University </a:t>
            </a:r>
            <a:r>
              <a:rPr lang="en-US" sz="1400" dirty="0" smtClean="0"/>
              <a:t> Romano-Americana</a:t>
            </a:r>
            <a:r>
              <a:rPr lang="ro-RO" sz="1400" dirty="0" smtClean="0"/>
              <a:t>)</a:t>
            </a:r>
            <a:r>
              <a:rPr lang="ro-RO" sz="1400" dirty="0"/>
              <a:t/>
            </a:r>
            <a:br>
              <a:rPr lang="ro-RO" sz="1400" dirty="0"/>
            </a:br>
            <a:r>
              <a:rPr lang="ro-RO" sz="1400" dirty="0" err="1"/>
              <a:t>Coordinating</a:t>
            </a:r>
            <a:r>
              <a:rPr lang="ro-RO" sz="1400" dirty="0"/>
              <a:t> </a:t>
            </a:r>
            <a:r>
              <a:rPr lang="ro-RO" sz="1400" dirty="0" err="1"/>
              <a:t>Partner</a:t>
            </a:r>
            <a:r>
              <a:rPr lang="ro-RO" sz="1400" dirty="0"/>
              <a:t>: </a:t>
            </a:r>
            <a:r>
              <a:rPr lang="ro-RO" sz="1400" dirty="0" err="1"/>
              <a:t>Bontas</a:t>
            </a:r>
            <a:r>
              <a:rPr lang="ro-RO" sz="1400" dirty="0"/>
              <a:t> Dumitru (University George Bacovia)</a:t>
            </a:r>
            <a:br>
              <a:rPr lang="ro-RO" sz="1400" dirty="0"/>
            </a:br>
            <a:r>
              <a:rPr lang="ro-RO" sz="1400" dirty="0" err="1"/>
              <a:t>Coordinating</a:t>
            </a:r>
            <a:r>
              <a:rPr lang="ro-RO" sz="1400" dirty="0"/>
              <a:t> </a:t>
            </a:r>
            <a:r>
              <a:rPr lang="ro-RO" sz="1400" dirty="0" err="1"/>
              <a:t>Partner</a:t>
            </a:r>
            <a:r>
              <a:rPr lang="ro-RO" sz="1400" dirty="0"/>
              <a:t>: Partenie Valentin Munteanu (West University of </a:t>
            </a:r>
            <a:r>
              <a:rPr lang="ro-RO" sz="1400" dirty="0" err="1"/>
              <a:t>Timisoara</a:t>
            </a:r>
            <a:r>
              <a:rPr lang="ro-RO" sz="1400" dirty="0"/>
              <a:t>)</a:t>
            </a:r>
            <a:br>
              <a:rPr lang="ro-RO" sz="1400" dirty="0"/>
            </a:br>
            <a:r>
              <a:rPr lang="ro-RO" sz="1400" dirty="0" err="1"/>
              <a:t>Coordinating</a:t>
            </a:r>
            <a:r>
              <a:rPr lang="ro-RO" sz="1400" dirty="0"/>
              <a:t> </a:t>
            </a:r>
            <a:r>
              <a:rPr lang="ro-RO" sz="1400" dirty="0" err="1"/>
              <a:t>Partner</a:t>
            </a:r>
            <a:r>
              <a:rPr lang="ro-RO" sz="1400" dirty="0"/>
              <a:t>: Andrea </a:t>
            </a:r>
            <a:r>
              <a:rPr lang="ro-RO" sz="1400" dirty="0" err="1" smtClean="0"/>
              <a:t>Menn</a:t>
            </a:r>
            <a:r>
              <a:rPr lang="en-US" sz="1400" dirty="0" smtClean="0"/>
              <a:t>a</a:t>
            </a:r>
            <a:r>
              <a:rPr lang="ro-RO" sz="1400" dirty="0" smtClean="0"/>
              <a:t> </a:t>
            </a:r>
            <a:r>
              <a:rPr lang="ro-RO" sz="1400" dirty="0"/>
              <a:t>(</a:t>
            </a:r>
            <a:r>
              <a:rPr lang="ro-RO" sz="1400" dirty="0" err="1"/>
              <a:t>Cis.Pro</a:t>
            </a:r>
            <a:r>
              <a:rPr lang="ro-RO" sz="1400" dirty="0"/>
              <a:t>.)</a:t>
            </a:r>
            <a:br>
              <a:rPr lang="ro-RO" sz="1400" dirty="0"/>
            </a:br>
            <a:r>
              <a:rPr lang="ro-RO" sz="1400" dirty="0" err="1"/>
              <a:t>Coordinating</a:t>
            </a:r>
            <a:r>
              <a:rPr lang="ro-RO" sz="1400" dirty="0"/>
              <a:t> </a:t>
            </a:r>
            <a:r>
              <a:rPr lang="ro-RO" sz="1400" dirty="0" err="1"/>
              <a:t>Partner</a:t>
            </a:r>
            <a:r>
              <a:rPr lang="ro-RO" sz="1400" dirty="0"/>
              <a:t>: </a:t>
            </a:r>
            <a:r>
              <a:rPr lang="ro-RO" sz="1400" dirty="0" err="1"/>
              <a:t>Magni</a:t>
            </a:r>
            <a:r>
              <a:rPr lang="ro-RO" sz="1400" dirty="0"/>
              <a:t> Francesca in </a:t>
            </a:r>
            <a:r>
              <a:rPr lang="ro-RO" sz="1400" dirty="0" err="1"/>
              <a:t>Splendiani</a:t>
            </a:r>
            <a:r>
              <a:rPr lang="ro-RO" sz="1400" dirty="0"/>
              <a:t> (</a:t>
            </a:r>
            <a:r>
              <a:rPr lang="ro-RO" sz="1400" dirty="0" err="1"/>
              <a:t>Università</a:t>
            </a:r>
            <a:r>
              <a:rPr lang="ro-RO" sz="1400" dirty="0"/>
              <a:t> di </a:t>
            </a:r>
            <a:r>
              <a:rPr lang="ro-RO" sz="1400" dirty="0" err="1"/>
              <a:t>Camerino</a:t>
            </a:r>
            <a:r>
              <a:rPr lang="ro-RO" sz="1400" dirty="0"/>
              <a:t>)</a:t>
            </a:r>
            <a:br>
              <a:rPr lang="ro-RO" sz="1400" dirty="0"/>
            </a:br>
            <a:r>
              <a:rPr lang="ro-RO" sz="1400" dirty="0" err="1"/>
              <a:t>Coordinating</a:t>
            </a:r>
            <a:r>
              <a:rPr lang="ro-RO" sz="1400" dirty="0"/>
              <a:t> </a:t>
            </a:r>
            <a:r>
              <a:rPr lang="ro-RO" sz="1400" dirty="0" err="1"/>
              <a:t>Partner</a:t>
            </a:r>
            <a:r>
              <a:rPr lang="ro-RO" sz="1400" dirty="0"/>
              <a:t>: Alava </a:t>
            </a:r>
            <a:r>
              <a:rPr lang="ro-RO" sz="1400" dirty="0" err="1"/>
              <a:t>Seraphin</a:t>
            </a:r>
            <a:r>
              <a:rPr lang="ro-RO" sz="1400" dirty="0"/>
              <a:t> (</a:t>
            </a:r>
            <a:r>
              <a:rPr lang="ro-RO" sz="1400" dirty="0" err="1"/>
              <a:t>Université</a:t>
            </a:r>
            <a:r>
              <a:rPr lang="ro-RO" sz="1400" dirty="0"/>
              <a:t> de Toulouse II Le </a:t>
            </a:r>
            <a:r>
              <a:rPr lang="ro-RO" sz="1400" dirty="0" err="1"/>
              <a:t>Mirail</a:t>
            </a:r>
            <a:r>
              <a:rPr lang="ro-RO" sz="1400" dirty="0"/>
              <a:t>)</a:t>
            </a:r>
            <a:br>
              <a:rPr lang="ro-RO" sz="1400" dirty="0"/>
            </a:br>
            <a:r>
              <a:rPr lang="ro-RO" sz="1400" dirty="0" err="1"/>
              <a:t>Coordinating</a:t>
            </a:r>
            <a:r>
              <a:rPr lang="ro-RO" sz="1400" dirty="0"/>
              <a:t> </a:t>
            </a:r>
            <a:r>
              <a:rPr lang="ro-RO" sz="1400" dirty="0" err="1"/>
              <a:t>Partner</a:t>
            </a:r>
            <a:r>
              <a:rPr lang="ro-RO" sz="1400" dirty="0"/>
              <a:t>: Antonius Schröder (</a:t>
            </a:r>
            <a:r>
              <a:rPr lang="ro-RO" sz="1400" dirty="0" err="1"/>
              <a:t>Technische</a:t>
            </a:r>
            <a:r>
              <a:rPr lang="ro-RO" sz="1400" dirty="0"/>
              <a:t> </a:t>
            </a:r>
            <a:r>
              <a:rPr lang="ro-RO" sz="1400" dirty="0" err="1"/>
              <a:t>Universität</a:t>
            </a:r>
            <a:r>
              <a:rPr lang="ro-RO" sz="1400" dirty="0"/>
              <a:t> Dortmund)</a:t>
            </a:r>
            <a:br>
              <a:rPr lang="ro-RO" sz="1400" dirty="0"/>
            </a:br>
            <a:r>
              <a:rPr lang="ro-RO" sz="1400" dirty="0" err="1"/>
              <a:t>Coordinating</a:t>
            </a:r>
            <a:r>
              <a:rPr lang="ro-RO" sz="1400" dirty="0"/>
              <a:t> </a:t>
            </a:r>
            <a:r>
              <a:rPr lang="ro-RO" sz="1400" dirty="0" err="1"/>
              <a:t>Partner</a:t>
            </a:r>
            <a:r>
              <a:rPr lang="ro-RO" sz="1400" dirty="0"/>
              <a:t>: </a:t>
            </a:r>
            <a:r>
              <a:rPr lang="ro-RO" sz="1400" dirty="0" err="1"/>
              <a:t>Baourakis</a:t>
            </a:r>
            <a:r>
              <a:rPr lang="ro-RO" sz="1400" dirty="0"/>
              <a:t> George (</a:t>
            </a:r>
            <a:r>
              <a:rPr lang="ro-RO" sz="1400" dirty="0" err="1"/>
              <a:t>Mediterranean</a:t>
            </a:r>
            <a:r>
              <a:rPr lang="ro-RO" sz="1400" dirty="0"/>
              <a:t> Agronomic Institute of </a:t>
            </a:r>
            <a:r>
              <a:rPr lang="ro-RO" sz="1400" dirty="0" err="1"/>
              <a:t>Chania</a:t>
            </a:r>
            <a:r>
              <a:rPr lang="ro-RO" sz="1400" dirty="0"/>
              <a:t>)</a:t>
            </a:r>
            <a:br>
              <a:rPr lang="ro-RO" sz="1400" dirty="0"/>
            </a:br>
            <a:r>
              <a:rPr lang="ro-RO" sz="1400" dirty="0" err="1"/>
              <a:t>Coordinating</a:t>
            </a:r>
            <a:r>
              <a:rPr lang="ro-RO" sz="1400" dirty="0"/>
              <a:t> </a:t>
            </a:r>
            <a:r>
              <a:rPr lang="ro-RO" sz="1400" dirty="0" err="1"/>
              <a:t>Partner</a:t>
            </a:r>
            <a:r>
              <a:rPr lang="ro-RO" sz="1400" dirty="0"/>
              <a:t>: </a:t>
            </a:r>
            <a:r>
              <a:rPr lang="ro-RO" sz="1400" dirty="0" smtClean="0"/>
              <a:t>G</a:t>
            </a:r>
            <a:r>
              <a:rPr lang="en-US" sz="1400" dirty="0" err="1" smtClean="0"/>
              <a:t>uidi</a:t>
            </a:r>
            <a:r>
              <a:rPr lang="en-US" sz="1400" dirty="0" smtClean="0"/>
              <a:t> </a:t>
            </a:r>
            <a:r>
              <a:rPr lang="ro-RO" sz="1400" dirty="0" smtClean="0"/>
              <a:t>Giorgio </a:t>
            </a:r>
            <a:r>
              <a:rPr lang="ro-RO" sz="1400" dirty="0"/>
              <a:t>(Sida Srl)</a:t>
            </a:r>
            <a:endParaRPr lang="en-US" sz="1400" dirty="0" smtClean="0"/>
          </a:p>
          <a:p>
            <a:pPr lvl="0" eaLnBrk="0" fontAlgn="base" hangingPunct="0">
              <a:spcBef>
                <a:spcPct val="0"/>
              </a:spcBef>
              <a:spcAft>
                <a:spcPct val="0"/>
              </a:spcAft>
            </a:pPr>
            <a:endParaRPr lang="en-US" sz="14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14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1"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12290"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238125"/>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7200"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a:t>Programme</a:t>
            </a:r>
            <a:r>
              <a:rPr lang="en-US" sz="800" dirty="0"/>
              <a:t> 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a:p>
          <a:p>
            <a:pPr lvl="0" eaLnBrk="0" fontAlgn="base" hangingPunct="0">
              <a:spcBef>
                <a:spcPct val="0"/>
              </a:spcBef>
              <a:spcAft>
                <a:spcPct val="0"/>
              </a:spcAft>
            </a:pPr>
            <a:endParaRPr lang="en-US" sz="1400" dirty="0" smtClean="0"/>
          </a:p>
          <a:p>
            <a:pPr lvl="0" eaLnBrk="0" fontAlgn="base" hangingPunct="0">
              <a:spcBef>
                <a:spcPct val="0"/>
              </a:spcBef>
              <a:spcAft>
                <a:spcPct val="0"/>
              </a:spcAft>
            </a:pPr>
            <a:r>
              <a:rPr lang="en-US" sz="1400" b="1" dirty="0"/>
              <a:t>The overall objective is </a:t>
            </a:r>
            <a:r>
              <a:rPr lang="en-US" sz="1400" dirty="0"/>
              <a:t>to increase the efficiency and effectiveness by restructuring curricula and improve education and training (in accordance with the application of professional profiles on the labor market), in the context of establishing a European academic </a:t>
            </a:r>
            <a:r>
              <a:rPr lang="en-US" sz="1400" dirty="0" smtClean="0"/>
              <a:t>consortium  </a:t>
            </a:r>
            <a:r>
              <a:rPr lang="en-US" sz="1400" dirty="0"/>
              <a:t>to exploit the tertiary education </a:t>
            </a:r>
            <a:r>
              <a:rPr lang="en-US" sz="1400" dirty="0" smtClean="0"/>
              <a:t>programs.</a:t>
            </a:r>
            <a:r>
              <a:rPr lang="en-US" sz="1400" dirty="0"/>
              <a:t/>
            </a:r>
            <a:br>
              <a:rPr lang="en-US" sz="1400" dirty="0"/>
            </a:br>
            <a:r>
              <a:rPr lang="en-US" sz="1400" dirty="0"/>
              <a:t>The project envisages the creation of an open university consortium consisting of universities in Romania and other EU Member States participating (initially) the 8 partner universities. By applying the "principle of transparency of qualifications" as well as review the methodology provided by  </a:t>
            </a:r>
            <a:r>
              <a:rPr lang="en-US" sz="1400" dirty="0" smtClean="0"/>
              <a:t>CNCIS </a:t>
            </a:r>
            <a:r>
              <a:rPr lang="en-US" sz="1400" dirty="0"/>
              <a:t>aims to: - encourage mobility and lifelong learning - access for all citizens to support education and training programs in higher education - improving the capacity of managers assessment and profiling entrepreneurs, content and probity diplomas in the labor market - at enabling training providers to compare their profiles and programs of study with other similar institutions - to define a common approach to transfer learning results from a system to another - to define a common reference </a:t>
            </a:r>
            <a:r>
              <a:rPr lang="en-US" sz="1400" dirty="0" smtClean="0"/>
              <a:t>code </a:t>
            </a:r>
            <a:r>
              <a:rPr lang="en-US" sz="1400" dirty="0"/>
              <a:t>and training systems based on learning outcomes</a:t>
            </a:r>
            <a:endParaRPr lang="en-US" sz="1400"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1"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13314"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1" y="228600"/>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7200"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a:t>Programme</a:t>
            </a:r>
            <a:r>
              <a:rPr lang="en-US" sz="800" dirty="0"/>
              <a:t> 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1400" dirty="0"/>
          </a:p>
          <a:p>
            <a:pPr lvl="0" eaLnBrk="0" fontAlgn="base" hangingPunct="0">
              <a:spcBef>
                <a:spcPct val="0"/>
              </a:spcBef>
              <a:spcAft>
                <a:spcPct val="0"/>
              </a:spcAft>
            </a:pPr>
            <a:r>
              <a:rPr lang="en-US" sz="1400" b="1" dirty="0"/>
              <a:t>The specific objectives of the project activities</a:t>
            </a:r>
            <a:r>
              <a:rPr lang="en-US" sz="1400" b="1" dirty="0" smtClean="0"/>
              <a:t>:</a:t>
            </a:r>
          </a:p>
          <a:p>
            <a:pPr lvl="0" eaLnBrk="0" fontAlgn="base" hangingPunct="0">
              <a:spcBef>
                <a:spcPct val="0"/>
              </a:spcBef>
              <a:spcAft>
                <a:spcPct val="0"/>
              </a:spcAft>
            </a:pPr>
            <a:endParaRPr lang="en-US" sz="1400" dirty="0"/>
          </a:p>
          <a:p>
            <a:r>
              <a:rPr lang="en-US" sz="1400" dirty="0"/>
              <a:t>1. the implementation of the National Qualifications Framework for Higher Education;</a:t>
            </a:r>
            <a:endParaRPr lang="ro-RO" sz="1400" dirty="0"/>
          </a:p>
          <a:p>
            <a:r>
              <a:rPr lang="en-US" sz="1400" dirty="0"/>
              <a:t>2. the revision and the improvement of license and master </a:t>
            </a:r>
            <a:r>
              <a:rPr lang="en-US" sz="1400" dirty="0" smtClean="0"/>
              <a:t>programs </a:t>
            </a:r>
            <a:r>
              <a:rPr lang="en-US" sz="1400" dirty="0"/>
              <a:t>according to the National Qualifications Framework for Higher Education of the economic and legal fields, in order to define a didactic structure divided into competences, in keeping with the demand of the labor market;</a:t>
            </a:r>
            <a:endParaRPr lang="ro-RO" sz="1400" dirty="0"/>
          </a:p>
          <a:p>
            <a:r>
              <a:rPr lang="en-US" sz="1400" dirty="0"/>
              <a:t>3. the strengthening of innovative actions, cooperation and training by creating a network between universities belonging to different EU states, business environment and research </a:t>
            </a:r>
            <a:r>
              <a:rPr lang="en-US" sz="1400" dirty="0" err="1" smtClean="0"/>
              <a:t>centres</a:t>
            </a:r>
            <a:r>
              <a:rPr lang="en-US" sz="1400" dirty="0" smtClean="0"/>
              <a:t> </a:t>
            </a:r>
            <a:r>
              <a:rPr lang="en-US" sz="1400" dirty="0"/>
              <a:t>for the purpose of supporting mobility and accelerating the application of the European Qualifications Framework; </a:t>
            </a:r>
            <a:endParaRPr lang="ro-RO" sz="1400" dirty="0"/>
          </a:p>
          <a:p>
            <a:r>
              <a:rPr lang="en-US" sz="1400" dirty="0"/>
              <a:t>4. the definition of complementary training </a:t>
            </a:r>
            <a:r>
              <a:rPr lang="en-US" sz="1400" dirty="0" smtClean="0"/>
              <a:t>programs </a:t>
            </a:r>
            <a:r>
              <a:rPr lang="en-US" sz="1400" dirty="0"/>
              <a:t>able to highlight and integrate technical competences with personal aptitudes and skills in work; </a:t>
            </a:r>
            <a:endParaRPr lang="ro-RO" sz="1400" dirty="0"/>
          </a:p>
          <a:p>
            <a:r>
              <a:rPr lang="en-US" sz="1400" dirty="0"/>
              <a:t>5. the improvement of the university capacity of providing with higher qualifications adapted to the requests of the continuous changes of the labor market. </a:t>
            </a:r>
            <a:endParaRPr lang="ro-RO" sz="1400" dirty="0"/>
          </a:p>
          <a:p>
            <a:pPr lvl="0" eaLnBrk="0" fontAlgn="base" hangingPunct="0">
              <a:spcBef>
                <a:spcPct val="0"/>
              </a:spcBef>
              <a:spcAft>
                <a:spcPct val="0"/>
              </a:spcAft>
            </a:pPr>
            <a:endParaRPr lang="en-US" sz="800"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1"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14338"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264443"/>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7200"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smtClean="0"/>
              <a:t>Programme</a:t>
            </a:r>
            <a:r>
              <a:rPr lang="en-US" sz="800" dirty="0" smtClean="0"/>
              <a:t> </a:t>
            </a:r>
            <a:r>
              <a:rPr lang="en-US" sz="800" dirty="0"/>
              <a:t>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a:p>
          <a:p>
            <a:pPr lvl="0" eaLnBrk="0" fontAlgn="base" hangingPunct="0">
              <a:spcBef>
                <a:spcPct val="0"/>
              </a:spcBef>
              <a:spcAft>
                <a:spcPct val="0"/>
              </a:spcAft>
            </a:pPr>
            <a:endParaRPr lang="en-US" sz="800" dirty="0" smtClean="0"/>
          </a:p>
          <a:p>
            <a:r>
              <a:rPr lang="en-US" sz="1400" b="1" dirty="0"/>
              <a:t>ACTIVITIES</a:t>
            </a:r>
            <a:endParaRPr lang="ro-RO" sz="1400" dirty="0"/>
          </a:p>
          <a:p>
            <a:r>
              <a:rPr lang="en-US" sz="1400" dirty="0"/>
              <a:t> </a:t>
            </a:r>
            <a:endParaRPr lang="ro-RO" sz="1400" dirty="0"/>
          </a:p>
          <a:p>
            <a:r>
              <a:rPr lang="en-US" sz="1400" b="1" dirty="0"/>
              <a:t>1. Analysis.</a:t>
            </a:r>
            <a:r>
              <a:rPr lang="en-US" sz="1400" dirty="0"/>
              <a:t> This group of activities will provide a database to be used not only in adapting courses from a didactic point of view (according to the European Qualifications Framework), but it is also used in updating/defining/implementing the tools and methods required for developing the entrepreneurial competences. The project intends to enhance the value of the experience obtained in this preliminary stage, turning it into a permanent Observatory on the dynamics of regional economy, coordinated by the inter-university consortium. This way, the data obtained within this project will be continuously updated  and integrated with further information.</a:t>
            </a:r>
            <a:endParaRPr lang="en-US" sz="1400"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1"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15362"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244252"/>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7200"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a:t>Programme</a:t>
            </a:r>
            <a:r>
              <a:rPr lang="en-US" sz="800" dirty="0"/>
              <a:t> 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a:p>
          <a:p>
            <a:pPr lvl="0" eaLnBrk="0" fontAlgn="base" hangingPunct="0">
              <a:spcBef>
                <a:spcPct val="0"/>
              </a:spcBef>
              <a:spcAft>
                <a:spcPct val="0"/>
              </a:spcAft>
            </a:pPr>
            <a:endParaRPr lang="en-US" sz="800" dirty="0" smtClean="0"/>
          </a:p>
          <a:p>
            <a:r>
              <a:rPr lang="en-US" sz="1200" dirty="0"/>
              <a:t>This activity has 7 under activities</a:t>
            </a:r>
            <a:r>
              <a:rPr lang="en-US" sz="1200" dirty="0" smtClean="0"/>
              <a:t>:</a:t>
            </a:r>
          </a:p>
          <a:p>
            <a:endParaRPr lang="ro-RO" sz="1200" dirty="0"/>
          </a:p>
          <a:p>
            <a:r>
              <a:rPr lang="en-US" sz="1200" b="1" dirty="0"/>
              <a:t>1.1</a:t>
            </a:r>
            <a:r>
              <a:rPr lang="en-US" sz="1200" dirty="0"/>
              <a:t> Executive planning and coordination of the group activities. </a:t>
            </a:r>
            <a:endParaRPr lang="ro-RO" sz="1200" dirty="0"/>
          </a:p>
          <a:p>
            <a:r>
              <a:rPr lang="en-US" sz="1200" b="1" dirty="0"/>
              <a:t>1.2</a:t>
            </a:r>
            <a:r>
              <a:rPr lang="en-US" sz="1200" dirty="0"/>
              <a:t> Executive planning of the objectives, tools and methods needed for the analysis.</a:t>
            </a:r>
            <a:endParaRPr lang="ro-RO" sz="1200" dirty="0"/>
          </a:p>
          <a:p>
            <a:r>
              <a:rPr lang="en-US" sz="1200" b="1" dirty="0"/>
              <a:t>1.3</a:t>
            </a:r>
            <a:r>
              <a:rPr lang="en-US" sz="1200" dirty="0"/>
              <a:t> Workshops for the transfer of good practices in highlighting the needs as far as competences of the economic systems are concerned.</a:t>
            </a:r>
            <a:endParaRPr lang="ro-RO" sz="1200" dirty="0"/>
          </a:p>
          <a:p>
            <a:r>
              <a:rPr lang="en-US" sz="1200" b="1" dirty="0"/>
              <a:t>1.4</a:t>
            </a:r>
            <a:r>
              <a:rPr lang="en-US" sz="1200" dirty="0"/>
              <a:t> Enterprise analysis.</a:t>
            </a:r>
            <a:endParaRPr lang="ro-RO" sz="1200" dirty="0"/>
          </a:p>
          <a:p>
            <a:r>
              <a:rPr lang="en-US" sz="1200" b="1" dirty="0"/>
              <a:t>1.4.1</a:t>
            </a:r>
            <a:r>
              <a:rPr lang="en-US" sz="1200" dirty="0"/>
              <a:t> Analysis of organizational processes, development trends and growth strategies. </a:t>
            </a:r>
            <a:endParaRPr lang="ro-RO" sz="1200" dirty="0"/>
          </a:p>
          <a:p>
            <a:r>
              <a:rPr lang="en-US" sz="1200" b="1" dirty="0"/>
              <a:t>1.4.2</a:t>
            </a:r>
            <a:r>
              <a:rPr lang="en-US" sz="1200" dirty="0"/>
              <a:t> Analysis of the professional profiles and the competences structure required by the business environment. </a:t>
            </a:r>
            <a:endParaRPr lang="ro-RO" sz="1200" dirty="0"/>
          </a:p>
          <a:p>
            <a:r>
              <a:rPr lang="en-US" sz="1200" b="1" dirty="0"/>
              <a:t>1.5</a:t>
            </a:r>
            <a:r>
              <a:rPr lang="en-US" sz="1200" dirty="0"/>
              <a:t> Analysis of the students.</a:t>
            </a:r>
            <a:endParaRPr lang="ro-RO" sz="1200" dirty="0"/>
          </a:p>
          <a:p>
            <a:r>
              <a:rPr lang="en-US" sz="1200" b="1" dirty="0"/>
              <a:t>1.5.1</a:t>
            </a:r>
            <a:r>
              <a:rPr lang="en-US" sz="1200" dirty="0"/>
              <a:t> Emphasis of the critical aspects in accessing the labor market.</a:t>
            </a:r>
            <a:endParaRPr lang="ro-RO" sz="1200" dirty="0"/>
          </a:p>
          <a:p>
            <a:r>
              <a:rPr lang="en-US" sz="1200" b="1" dirty="0"/>
              <a:t>1.5.2</a:t>
            </a:r>
            <a:r>
              <a:rPr lang="en-US" sz="1200" dirty="0"/>
              <a:t> Analysis of the critical aspects as far as the professional development is concerned.</a:t>
            </a:r>
            <a:endParaRPr lang="ro-RO" sz="1200" dirty="0"/>
          </a:p>
          <a:p>
            <a:r>
              <a:rPr lang="en-US" sz="1200" b="1" dirty="0"/>
              <a:t>1.6</a:t>
            </a:r>
            <a:r>
              <a:rPr lang="en-US" sz="1200" dirty="0"/>
              <a:t> Analysis of the students: analysis of the critical aspects for the young coming from rural areas in participating to university learning </a:t>
            </a:r>
            <a:r>
              <a:rPr lang="en-US" sz="1200" dirty="0" err="1"/>
              <a:t>programmes</a:t>
            </a:r>
            <a:r>
              <a:rPr lang="en-US" sz="1200" dirty="0"/>
              <a:t>.</a:t>
            </a:r>
            <a:endParaRPr lang="ro-RO" sz="1200" dirty="0"/>
          </a:p>
          <a:p>
            <a:r>
              <a:rPr lang="en-US" sz="1200" b="1" dirty="0"/>
              <a:t>1.7</a:t>
            </a:r>
            <a:r>
              <a:rPr lang="en-US" sz="1200" dirty="0"/>
              <a:t> </a:t>
            </a:r>
            <a:r>
              <a:rPr lang="en-US" sz="1200" dirty="0" smtClean="0"/>
              <a:t>Re-elaboration </a:t>
            </a:r>
            <a:r>
              <a:rPr lang="en-US" sz="1200" dirty="0"/>
              <a:t>and presentation of the outcomes. </a:t>
            </a:r>
            <a:endParaRPr lang="ro-RO" sz="1200" dirty="0"/>
          </a:p>
          <a:p>
            <a:pPr lvl="0" eaLnBrk="0" fontAlgn="base" hangingPunct="0">
              <a:spcBef>
                <a:spcPct val="0"/>
              </a:spcBef>
              <a:spcAft>
                <a:spcPct val="0"/>
              </a:spcAft>
            </a:pPr>
            <a:endParaRPr lang="en-US" sz="800"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1"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16386"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243111"/>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Lucru\DANUBIUS\Proiect Danubius\stea.png"/>
          <p:cNvPicPr>
            <a:picLocks noChangeAspect="1" noChangeArrowheads="1"/>
          </p:cNvPicPr>
          <p:nvPr/>
        </p:nvPicPr>
        <p:blipFill>
          <a:blip r:embed="rId2" cstate="print"/>
          <a:srcRect/>
          <a:stretch>
            <a:fillRect/>
          </a:stretch>
        </p:blipFill>
        <p:spPr bwMode="auto">
          <a:xfrm>
            <a:off x="142844" y="4559300"/>
            <a:ext cx="2266950" cy="2298700"/>
          </a:xfrm>
          <a:prstGeom prst="rect">
            <a:avLst/>
          </a:prstGeom>
          <a:noFill/>
        </p:spPr>
      </p:pic>
      <p:sp>
        <p:nvSpPr>
          <p:cNvPr id="4" name="Substituent conținut 8"/>
          <p:cNvSpPr txBox="1">
            <a:spLocks/>
          </p:cNvSpPr>
          <p:nvPr/>
        </p:nvSpPr>
        <p:spPr>
          <a:xfrm>
            <a:off x="457200" y="1600200"/>
            <a:ext cx="8229600" cy="4525963"/>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eaLnBrk="0" fontAlgn="base" hangingPunct="0">
              <a:spcBef>
                <a:spcPct val="0"/>
              </a:spcBef>
              <a:spcAft>
                <a:spcPct val="0"/>
              </a:spcAft>
            </a:pPr>
            <a:r>
              <a:rPr lang="en-US" sz="800" dirty="0"/>
              <a:t>EUROPEAN SOCIAL FUND</a:t>
            </a:r>
            <a:br>
              <a:rPr lang="en-US" sz="800" dirty="0"/>
            </a:br>
            <a:r>
              <a:rPr lang="en-US" sz="800" dirty="0"/>
              <a:t>Human Resources Development Operational </a:t>
            </a:r>
            <a:r>
              <a:rPr lang="en-US" sz="800" dirty="0" err="1"/>
              <a:t>Programme</a:t>
            </a:r>
            <a:r>
              <a:rPr lang="en-US" sz="800" dirty="0"/>
              <a:t> 2007 - 2013</a:t>
            </a:r>
            <a:br>
              <a:rPr lang="en-US" sz="800" dirty="0"/>
            </a:br>
            <a:r>
              <a:rPr lang="en-US" sz="800" dirty="0"/>
              <a:t>Priority Axis 1 "Education and training in support of growth and development of knowledge-based society"</a:t>
            </a:r>
            <a:br>
              <a:rPr lang="en-US" sz="800" dirty="0"/>
            </a:br>
            <a:r>
              <a:rPr lang="en-US" sz="800" dirty="0"/>
              <a:t>KEY AREA OF INTERVENTION 1.2. "Quality in higher education"</a:t>
            </a:r>
            <a:br>
              <a:rPr lang="en-US" sz="800" dirty="0"/>
            </a:br>
            <a:r>
              <a:rPr lang="en-US" sz="800" dirty="0"/>
              <a:t>Title: European Management Development of capitalizing academic qualifications and informal skills</a:t>
            </a:r>
            <a:br>
              <a:rPr lang="en-US" sz="800" dirty="0"/>
            </a:br>
            <a:r>
              <a:rPr lang="en-US" sz="800" dirty="0"/>
              <a:t>Contract no.: </a:t>
            </a:r>
            <a:r>
              <a:rPr lang="ro-RO" sz="800" dirty="0">
                <a:latin typeface="Arial" pitchFamily="34" charset="0"/>
                <a:ea typeface="Times New Roman" pitchFamily="18" charset="0"/>
                <a:cs typeface="Arial" pitchFamily="34" charset="0"/>
              </a:rPr>
              <a:t>POSDRU/</a:t>
            </a:r>
            <a:r>
              <a:rPr lang="en-US" sz="800" dirty="0">
                <a:latin typeface="Arial" pitchFamily="34" charset="0"/>
                <a:ea typeface="Times New Roman" pitchFamily="18" charset="0"/>
                <a:cs typeface="Arial" pitchFamily="34" charset="0"/>
              </a:rPr>
              <a:t>86/1.2/S/</a:t>
            </a:r>
            <a:r>
              <a:rPr lang="ro-RO" sz="800" dirty="0">
                <a:latin typeface="Arial" pitchFamily="34" charset="0"/>
                <a:ea typeface="Times New Roman" pitchFamily="18" charset="0"/>
                <a:cs typeface="Arial" pitchFamily="34" charset="0"/>
              </a:rPr>
              <a:t>63252</a:t>
            </a:r>
            <a:r>
              <a:rPr lang="en-US" sz="800" dirty="0"/>
              <a:t/>
            </a:r>
            <a:br>
              <a:rPr lang="en-US" sz="800" dirty="0"/>
            </a:br>
            <a:r>
              <a:rPr lang="en-US" sz="800" dirty="0"/>
              <a:t>Beneficiary: </a:t>
            </a:r>
            <a:r>
              <a:rPr lang="en-US" sz="800" dirty="0" err="1"/>
              <a:t>Danubius</a:t>
            </a:r>
            <a:r>
              <a:rPr lang="en-US" sz="800" dirty="0"/>
              <a:t> University of </a:t>
            </a:r>
            <a:r>
              <a:rPr lang="en-US" sz="800" dirty="0" smtClean="0"/>
              <a:t>Galati</a:t>
            </a:r>
          </a:p>
          <a:p>
            <a:pPr lvl="0" eaLnBrk="0" fontAlgn="base" hangingPunct="0">
              <a:spcBef>
                <a:spcPct val="0"/>
              </a:spcBef>
              <a:spcAft>
                <a:spcPct val="0"/>
              </a:spcAft>
            </a:pPr>
            <a:endParaRPr lang="en-US" sz="800" dirty="0"/>
          </a:p>
          <a:p>
            <a:pPr lvl="0" eaLnBrk="0" fontAlgn="base" hangingPunct="0">
              <a:spcBef>
                <a:spcPct val="0"/>
              </a:spcBef>
              <a:spcAft>
                <a:spcPct val="0"/>
              </a:spcAft>
            </a:pPr>
            <a:endParaRPr lang="en-US" sz="800" dirty="0" smtClean="0"/>
          </a:p>
          <a:p>
            <a:pPr eaLnBrk="0" fontAlgn="base" hangingPunct="0">
              <a:spcBef>
                <a:spcPct val="0"/>
              </a:spcBef>
              <a:spcAft>
                <a:spcPct val="0"/>
              </a:spcAft>
            </a:pPr>
            <a:r>
              <a:rPr lang="en-US" b="1" dirty="0"/>
              <a:t>2. Communication, system integration and development in accessing education. </a:t>
            </a:r>
            <a:r>
              <a:rPr lang="en-US" dirty="0"/>
              <a:t> A part of the resources meant to implement this activity will be used to consolidate the international network throughout the creation of an open consortium. The network represents the first premise in experimenting and reengineering of the education cycles on the basis of the Transparency Principle and the National Qualifications Framework classification. </a:t>
            </a:r>
            <a:endParaRPr lang="ro-RO" dirty="0"/>
          </a:p>
          <a:p>
            <a:pPr lvl="0" eaLnBrk="0" fontAlgn="base" hangingPunct="0">
              <a:spcBef>
                <a:spcPct val="0"/>
              </a:spcBef>
              <a:spcAft>
                <a:spcPct val="0"/>
              </a:spcAft>
            </a:pPr>
            <a:endParaRPr lang="en-US" sz="800" dirty="0" smtClean="0"/>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800" dirty="0">
              <a:solidFill>
                <a:srgbClr val="0000F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800" b="0" i="0" u="none" strike="noStrike" kern="1200" cap="none" spc="0" normalizeH="0" baseline="0" noProof="0" dirty="0" smtClean="0">
              <a:ln>
                <a:noFill/>
              </a:ln>
              <a:solidFill>
                <a:srgbClr val="0000FF"/>
              </a:solidFill>
              <a:effectLst/>
              <a:uLnTx/>
              <a:uFillTx/>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00FF"/>
              </a:solidFill>
              <a:effectLst/>
              <a:uLnTx/>
              <a:uFillTx/>
              <a:latin typeface="Times New Roman" pitchFamily="18" charset="0"/>
              <a:ea typeface="Times New Roman" pitchFamily="18" charset="0"/>
              <a:cs typeface="Times New Roman" pitchFamily="18" charset="0"/>
            </a:endParaRPr>
          </a:p>
        </p:txBody>
      </p:sp>
      <p:sp>
        <p:nvSpPr>
          <p:cNvPr id="7"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descr="F:\Lucru\DANUBIUS\Proiect Danubius\quality3.png"/>
          <p:cNvPicPr>
            <a:picLocks noChangeAspect="1" noChangeArrowheads="1"/>
          </p:cNvPicPr>
          <p:nvPr/>
        </p:nvPicPr>
        <p:blipFill>
          <a:blip r:embed="rId3" cstate="print"/>
          <a:srcRect/>
          <a:stretch>
            <a:fillRect/>
          </a:stretch>
        </p:blipFill>
        <p:spPr bwMode="auto">
          <a:xfrm>
            <a:off x="2857488" y="5779309"/>
            <a:ext cx="6286512" cy="1078715"/>
          </a:xfrm>
          <a:prstGeom prst="rect">
            <a:avLst/>
          </a:prstGeom>
          <a:noFill/>
        </p:spPr>
      </p:pic>
      <p:sp>
        <p:nvSpPr>
          <p:cNvPr id="11" name="Substituent conținut 8"/>
          <p:cNvSpPr txBox="1">
            <a:spLocks/>
          </p:cNvSpPr>
          <p:nvPr/>
        </p:nvSpPr>
        <p:spPr>
          <a:xfrm>
            <a:off x="4000496" y="6215058"/>
            <a:ext cx="4786346" cy="642942"/>
          </a:xfrm>
          <a:prstGeom prst="rect">
            <a:avLst/>
          </a:prstGeom>
          <a:noFill/>
          <a:effectLst>
            <a:outerShdw blurRad="76200" dir="13500000" sy="23000" kx="1200000" algn="br" rotWithShape="0">
              <a:schemeClr val="tx2">
                <a:lumMod val="20000"/>
                <a:lumOff val="80000"/>
                <a:alpha val="20000"/>
              </a:schemeClr>
            </a:outerShdw>
          </a:effectLst>
          <a:scene3d>
            <a:camera prst="orthographicFront"/>
            <a:lightRig rig="brightRoom" dir="t"/>
          </a:scene3d>
        </p:spPr>
        <p:txBody>
          <a:bodyPr>
            <a:normAutofit/>
          </a:bodyPr>
          <a:lstStyle/>
          <a:p>
            <a:pPr lvl="0" algn="r" eaLnBrk="0" fontAlgn="base" hangingPunct="0">
              <a:spcBef>
                <a:spcPct val="0"/>
              </a:spcBef>
              <a:spcAft>
                <a:spcPct val="0"/>
              </a:spcAft>
              <a:defRPr/>
            </a:pPr>
            <a:r>
              <a:rPr lang="en-US" sz="2400" b="1" dirty="0" smtClean="0">
                <a:solidFill>
                  <a:schemeClr val="bg1"/>
                </a:solidFill>
                <a:latin typeface="Times New Roman" pitchFamily="18" charset="0"/>
                <a:ea typeface="Times New Roman" pitchFamily="18" charset="0"/>
                <a:cs typeface="Times New Roman" pitchFamily="18" charset="0"/>
              </a:rPr>
              <a:t>Quality in higher education</a:t>
            </a:r>
            <a:endParaRPr kumimoji="0" lang="en-US" sz="2400" b="1" i="0" u="none" strike="noStrike" kern="1200" cap="none" spc="0" normalizeH="0" baseline="0" noProof="0" dirty="0" smtClean="0">
              <a:ln>
                <a:noFill/>
              </a:ln>
              <a:solidFill>
                <a:schemeClr val="bg1"/>
              </a:solidFill>
              <a:effectLst/>
              <a:uLnTx/>
              <a:uFillTx/>
              <a:latin typeface="Times New Roman" pitchFamily="18" charset="0"/>
              <a:ea typeface="Times New Roman" pitchFamily="18" charset="0"/>
              <a:cs typeface="Times New Roman" pitchFamily="18" charset="0"/>
            </a:endParaRPr>
          </a:p>
        </p:txBody>
      </p:sp>
      <p:pic>
        <p:nvPicPr>
          <p:cNvPr id="17410" name="Picture 2" descr="C:\Users\Carmen Teodorascu\Desktop\sigle pt ant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282575"/>
            <a:ext cx="8521700"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170</TotalTime>
  <Words>126</Words>
  <Application>Microsoft Office PowerPoint</Application>
  <PresentationFormat>On-screen Show (4:3)</PresentationFormat>
  <Paragraphs>286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eugen</dc:creator>
  <cp:lastModifiedBy>Carmen Teodorascu</cp:lastModifiedBy>
  <cp:revision>27</cp:revision>
  <dcterms:created xsi:type="dcterms:W3CDTF">2010-12-13T16:17:23Z</dcterms:created>
  <dcterms:modified xsi:type="dcterms:W3CDTF">2011-09-12T13:55:33Z</dcterms:modified>
</cp:coreProperties>
</file>