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64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90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82E1-509B-4671-B908-74D4120D8B0A}" type="datetimeFigureOut">
              <a:rPr lang="en-US" smtClean="0"/>
              <a:pPr/>
              <a:t>12/09/2011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C3F6-63DA-4D65-8363-764A04E4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82E1-509B-4671-B908-74D4120D8B0A}" type="datetimeFigureOut">
              <a:rPr lang="en-US" smtClean="0"/>
              <a:pPr/>
              <a:t>12/09/2011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C3F6-63DA-4D65-8363-764A04E4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82E1-509B-4671-B908-74D4120D8B0A}" type="datetimeFigureOut">
              <a:rPr lang="en-US" smtClean="0"/>
              <a:pPr/>
              <a:t>12/09/2011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C3F6-63DA-4D65-8363-764A04E4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82E1-509B-4671-B908-74D4120D8B0A}" type="datetimeFigureOut">
              <a:rPr lang="en-US" smtClean="0"/>
              <a:pPr/>
              <a:t>12/09/2011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C3F6-63DA-4D65-8363-764A04E4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82E1-509B-4671-B908-74D4120D8B0A}" type="datetimeFigureOut">
              <a:rPr lang="en-US" smtClean="0"/>
              <a:pPr/>
              <a:t>12/09/2011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C3F6-63DA-4D65-8363-764A04E4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82E1-509B-4671-B908-74D4120D8B0A}" type="datetimeFigureOut">
              <a:rPr lang="en-US" smtClean="0"/>
              <a:pPr/>
              <a:t>12/09/2011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C3F6-63DA-4D65-8363-764A04E4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82E1-509B-4671-B908-74D4120D8B0A}" type="datetimeFigureOut">
              <a:rPr lang="en-US" smtClean="0"/>
              <a:pPr/>
              <a:t>12/09/2011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C3F6-63DA-4D65-8363-764A04E4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82E1-509B-4671-B908-74D4120D8B0A}" type="datetimeFigureOut">
              <a:rPr lang="en-US" smtClean="0"/>
              <a:pPr/>
              <a:t>12/09/2011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C3F6-63DA-4D65-8363-764A04E4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82E1-509B-4671-B908-74D4120D8B0A}" type="datetimeFigureOut">
              <a:rPr lang="en-US" smtClean="0"/>
              <a:pPr/>
              <a:t>12/09/2011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C3F6-63DA-4D65-8363-764A04E4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82E1-509B-4671-B908-74D4120D8B0A}" type="datetimeFigureOut">
              <a:rPr lang="en-US" smtClean="0"/>
              <a:pPr/>
              <a:t>12/09/2011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C3F6-63DA-4D65-8363-764A04E4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82E1-509B-4671-B908-74D4120D8B0A}" type="datetimeFigureOut">
              <a:rPr lang="en-US" smtClean="0"/>
              <a:pPr/>
              <a:t>12/09/2011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41C3F6-63DA-4D65-8363-764A04E4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9682E1-509B-4671-B908-74D4120D8B0A}" type="datetimeFigureOut">
              <a:rPr lang="en-US" smtClean="0"/>
              <a:pPr/>
              <a:t>12/09/2011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41C3F6-63DA-4D65-8363-764A04E44E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anub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379417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33400"/>
            <a:ext cx="6858000" cy="8199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Universitatea</a:t>
            </a: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Danubius</a:t>
            </a: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din </a:t>
            </a:r>
            <a:r>
              <a:rPr kumimoji="0" lang="en-US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Galaţi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Untitled-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920" y="304800"/>
            <a:ext cx="1783080" cy="160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3352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nt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595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52400" y="3962400"/>
            <a:ext cx="85344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o-RO" sz="1600" dirty="0" smtClean="0"/>
              <a:t>Danubius </a:t>
            </a:r>
            <a:r>
              <a:rPr lang="ro-RO" sz="1600" dirty="0" err="1" smtClean="0"/>
              <a:t>Journals</a:t>
            </a:r>
            <a:r>
              <a:rPr lang="en-US" sz="1600" dirty="0" smtClean="0"/>
              <a:t>  </a:t>
            </a:r>
            <a:r>
              <a:rPr lang="en-US" sz="1600" dirty="0" err="1" smtClean="0"/>
              <a:t>este</a:t>
            </a:r>
            <a:r>
              <a:rPr lang="en-US" sz="1600" dirty="0" smtClean="0"/>
              <a:t> o </a:t>
            </a:r>
            <a:r>
              <a:rPr lang="en-US" sz="1600" dirty="0" err="1" smtClean="0"/>
              <a:t>platforma</a:t>
            </a:r>
            <a:r>
              <a:rPr lang="en-US" sz="1600" dirty="0" smtClean="0"/>
              <a:t> care </a:t>
            </a:r>
            <a:r>
              <a:rPr lang="ro-RO" sz="1600" dirty="0" smtClean="0"/>
              <a:t>cuprinde </a:t>
            </a:r>
            <a:r>
              <a:rPr lang="ro-RO" sz="1600" dirty="0"/>
              <a:t>toate revistele editate de către Universitatea </a:t>
            </a:r>
            <a:r>
              <a:rPr lang="ro-RO" sz="1600" dirty="0" smtClean="0"/>
              <a:t>Danubius</a:t>
            </a:r>
            <a:r>
              <a:rPr lang="en-US" sz="1600" dirty="0" smtClean="0"/>
              <a:t>. </a:t>
            </a:r>
            <a:r>
              <a:rPr lang="ro-RO" sz="1600" dirty="0" smtClean="0"/>
              <a:t>Platforma </a:t>
            </a:r>
            <a:r>
              <a:rPr lang="ro-RO" sz="1600" dirty="0" err="1" smtClean="0"/>
              <a:t>furnizeaza</a:t>
            </a:r>
            <a:r>
              <a:rPr lang="ro-RO" sz="1600" dirty="0" smtClean="0"/>
              <a:t> cititorilor articolele in mod gratuit (open acces) si </a:t>
            </a:r>
            <a:r>
              <a:rPr lang="ro-RO" sz="1600" dirty="0" err="1" smtClean="0"/>
              <a:t>mentine</a:t>
            </a:r>
            <a:r>
              <a:rPr lang="ro-RO" sz="1600" dirty="0" smtClean="0"/>
              <a:t> o comunicare directa intre autor si editori. </a:t>
            </a:r>
            <a:endParaRPr lang="en-US" sz="1600" dirty="0" smtClean="0"/>
          </a:p>
          <a:p>
            <a:r>
              <a:rPr lang="ro-RO" sz="1600" dirty="0"/>
              <a:t>Danubius </a:t>
            </a:r>
            <a:r>
              <a:rPr lang="ro-RO" sz="1600" dirty="0" err="1"/>
              <a:t>Journals</a:t>
            </a:r>
            <a:r>
              <a:rPr lang="ro-RO" sz="1600" dirty="0"/>
              <a:t> cuprinde o serie de reviste cu o gama larga de domenii</a:t>
            </a:r>
            <a:r>
              <a:rPr lang="ro-RO" sz="1600" dirty="0" smtClean="0"/>
              <a:t>: DREPT – Acta </a:t>
            </a:r>
            <a:r>
              <a:rPr lang="ro-RO" sz="1600" dirty="0" err="1" smtClean="0"/>
              <a:t>Universitatis</a:t>
            </a:r>
            <a:r>
              <a:rPr lang="ro-RO" sz="1600" dirty="0" smtClean="0"/>
              <a:t> Danubius. Juridica; ECONOMIC: Acta </a:t>
            </a:r>
            <a:r>
              <a:rPr lang="ro-RO" sz="1600" dirty="0" err="1" smtClean="0"/>
              <a:t>Universitatis</a:t>
            </a:r>
            <a:r>
              <a:rPr lang="ro-RO" sz="1600" dirty="0" smtClean="0"/>
              <a:t> Danubius. </a:t>
            </a:r>
            <a:r>
              <a:rPr lang="ro-RO" sz="1600" dirty="0" err="1" smtClean="0"/>
              <a:t>Œconomica</a:t>
            </a:r>
            <a:r>
              <a:rPr lang="ro-RO" sz="1600" dirty="0" smtClean="0"/>
              <a:t> si </a:t>
            </a:r>
            <a:r>
              <a:rPr lang="ro-RO" sz="1600" dirty="0" err="1" smtClean="0"/>
              <a:t>EuroEconomica</a:t>
            </a:r>
            <a:r>
              <a:rPr lang="ro-RO" sz="1600" dirty="0" smtClean="0"/>
              <a:t>; COMUNICARE: Acta </a:t>
            </a:r>
            <a:r>
              <a:rPr lang="ro-RO" sz="1600" dirty="0" err="1" smtClean="0"/>
              <a:t>Universitatis</a:t>
            </a:r>
            <a:r>
              <a:rPr lang="ro-RO" sz="1600" dirty="0" smtClean="0"/>
              <a:t> Danubius. </a:t>
            </a:r>
            <a:r>
              <a:rPr lang="ro-RO" sz="1600" dirty="0" err="1" smtClean="0"/>
              <a:t>Communicatio</a:t>
            </a:r>
            <a:r>
              <a:rPr lang="ro-RO" sz="1600" dirty="0" smtClean="0"/>
              <a:t> si </a:t>
            </a:r>
            <a:r>
              <a:rPr lang="ro-RO" sz="1600" dirty="0" err="1" smtClean="0"/>
              <a:t>Styles</a:t>
            </a:r>
            <a:r>
              <a:rPr lang="ro-RO" sz="1600" dirty="0" smtClean="0"/>
              <a:t> of </a:t>
            </a:r>
            <a:r>
              <a:rPr lang="ro-RO" sz="1600" dirty="0" err="1" smtClean="0"/>
              <a:t>Communication</a:t>
            </a:r>
            <a:r>
              <a:rPr lang="ro-RO" sz="1600" dirty="0" smtClean="0"/>
              <a:t>; ȘTIINȚE ADMINISTRATIVE: Acta </a:t>
            </a:r>
            <a:r>
              <a:rPr lang="ro-RO" sz="1600" dirty="0" err="1" smtClean="0"/>
              <a:t>Universitatis</a:t>
            </a:r>
            <a:r>
              <a:rPr lang="ro-RO" sz="1600" dirty="0" smtClean="0"/>
              <a:t> Danubius. </a:t>
            </a:r>
            <a:r>
              <a:rPr lang="ro-RO" sz="1600" dirty="0" err="1" smtClean="0"/>
              <a:t>Administratio</a:t>
            </a:r>
            <a:r>
              <a:rPr lang="ro-RO" sz="1600" dirty="0" smtClean="0"/>
              <a:t>; RELATII INTERNATIONALE: Acta </a:t>
            </a:r>
            <a:r>
              <a:rPr lang="ro-RO" sz="1600" dirty="0" err="1" smtClean="0"/>
              <a:t>Universitatis</a:t>
            </a:r>
            <a:r>
              <a:rPr lang="ro-RO" sz="1600" dirty="0" smtClean="0"/>
              <a:t> Danubius. </a:t>
            </a:r>
            <a:r>
              <a:rPr lang="ro-RO" sz="1600" dirty="0" err="1" smtClean="0"/>
              <a:t>Relationes</a:t>
            </a:r>
            <a:r>
              <a:rPr lang="ro-RO" sz="1600" dirty="0" smtClean="0"/>
              <a:t> </a:t>
            </a:r>
            <a:r>
              <a:rPr lang="ro-RO" sz="1600" dirty="0" err="1" smtClean="0"/>
              <a:t>Internationales</a:t>
            </a:r>
            <a:endParaRPr lang="en-US" sz="1600" dirty="0" smtClean="0"/>
          </a:p>
          <a:p>
            <a:r>
              <a:rPr lang="ro-RO" sz="1600" dirty="0" smtClean="0"/>
              <a:t>Limbile de publicare ale revistelor sunt de circulație internațională respectiv limba engleză şi limba franceză. </a:t>
            </a:r>
            <a:endParaRPr lang="en-US" sz="1600" dirty="0" smtClean="0"/>
          </a:p>
          <a:p>
            <a:pPr algn="just"/>
            <a:endParaRPr lang="en-US" sz="1600" b="1" i="1" dirty="0" smtClean="0"/>
          </a:p>
          <a:p>
            <a:pPr algn="just"/>
            <a:endParaRPr lang="en-US" sz="16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0" y="381000"/>
            <a:ext cx="77724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Diseminarea</a:t>
            </a: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cercetarii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4" name="Picture 13" descr="ant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1"/>
            <a:ext cx="9144000" cy="990600"/>
          </a:xfrm>
          <a:prstGeom prst="rect">
            <a:avLst/>
          </a:prstGeom>
        </p:spPr>
      </p:pic>
      <p:pic>
        <p:nvPicPr>
          <p:cNvPr id="10" name="Picture 9" descr="acta jurid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15976">
            <a:off x="1148257" y="4343566"/>
            <a:ext cx="1066800" cy="1411426"/>
          </a:xfrm>
          <a:prstGeom prst="rect">
            <a:avLst/>
          </a:prstGeom>
        </p:spPr>
      </p:pic>
      <p:pic>
        <p:nvPicPr>
          <p:cNvPr id="13" name="Picture 12" descr="acta oeconom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71283">
            <a:off x="1939141" y="4353067"/>
            <a:ext cx="1030700" cy="1371600"/>
          </a:xfrm>
          <a:prstGeom prst="rect">
            <a:avLst/>
          </a:prstGeom>
        </p:spPr>
      </p:pic>
      <p:pic>
        <p:nvPicPr>
          <p:cNvPr id="15" name="Picture 14" descr="acta administrati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184048">
            <a:off x="2745849" y="4411826"/>
            <a:ext cx="1007843" cy="1365814"/>
          </a:xfrm>
          <a:prstGeom prst="rect">
            <a:avLst/>
          </a:prstGeom>
        </p:spPr>
      </p:pic>
      <p:pic>
        <p:nvPicPr>
          <p:cNvPr id="16" name="Picture 15" descr="acta communicati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230930">
            <a:off x="3520851" y="4346492"/>
            <a:ext cx="1039115" cy="1380121"/>
          </a:xfrm>
          <a:prstGeom prst="rect">
            <a:avLst/>
          </a:prstGeom>
        </p:spPr>
      </p:pic>
      <p:pic>
        <p:nvPicPr>
          <p:cNvPr id="17" name="Picture 16" descr="Anale RISE 2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254261">
            <a:off x="4412309" y="4342634"/>
            <a:ext cx="1066800" cy="1371600"/>
          </a:xfrm>
          <a:prstGeom prst="rect">
            <a:avLst/>
          </a:prstGeom>
        </p:spPr>
      </p:pic>
      <p:pic>
        <p:nvPicPr>
          <p:cNvPr id="18" name="Picture 17" descr="coperta Styl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65083">
            <a:off x="5430535" y="4334806"/>
            <a:ext cx="990600" cy="1398012"/>
          </a:xfrm>
          <a:prstGeom prst="rect">
            <a:avLst/>
          </a:prstGeom>
        </p:spPr>
      </p:pic>
      <p:pic>
        <p:nvPicPr>
          <p:cNvPr id="21" name="Picture 20" descr="eu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067827">
            <a:off x="6271816" y="4205596"/>
            <a:ext cx="1129710" cy="155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3352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nt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5956"/>
          </a:xfrm>
          <a:prstGeom prst="rect">
            <a:avLst/>
          </a:prstGeom>
        </p:spPr>
      </p:pic>
      <p:pic>
        <p:nvPicPr>
          <p:cNvPr id="14" name="Picture 13" descr="ant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1"/>
            <a:ext cx="9144000" cy="990600"/>
          </a:xfrm>
          <a:prstGeom prst="rect">
            <a:avLst/>
          </a:prstGeom>
        </p:spPr>
      </p:pic>
      <p:pic>
        <p:nvPicPr>
          <p:cNvPr id="7" name="Picture 6" descr="portal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9144000" cy="5053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3352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nt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5956"/>
          </a:xfrm>
          <a:prstGeom prst="rect">
            <a:avLst/>
          </a:prstGeom>
        </p:spPr>
      </p:pic>
      <p:pic>
        <p:nvPicPr>
          <p:cNvPr id="14" name="Picture 13" descr="ant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1"/>
            <a:ext cx="9144000" cy="990600"/>
          </a:xfrm>
          <a:prstGeom prst="rect">
            <a:avLst/>
          </a:prstGeom>
        </p:spPr>
      </p:pic>
      <p:pic>
        <p:nvPicPr>
          <p:cNvPr id="13" name="Picture 12" descr="online d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219200"/>
            <a:ext cx="8635408" cy="4203654"/>
          </a:xfrm>
          <a:prstGeom prst="rect">
            <a:avLst/>
          </a:prstGeom>
        </p:spPr>
      </p:pic>
      <p:pic>
        <p:nvPicPr>
          <p:cNvPr id="15" name="Picture 14" descr="Untitled-2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219200"/>
            <a:ext cx="2286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3352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nt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5956"/>
          </a:xfrm>
          <a:prstGeom prst="rect">
            <a:avLst/>
          </a:prstGeom>
        </p:spPr>
      </p:pic>
      <p:pic>
        <p:nvPicPr>
          <p:cNvPr id="14" name="Picture 13" descr="ant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1"/>
            <a:ext cx="9144000" cy="990600"/>
          </a:xfrm>
          <a:prstGeom prst="rect">
            <a:avLst/>
          </a:prstGeom>
        </p:spPr>
      </p:pic>
      <p:pic>
        <p:nvPicPr>
          <p:cNvPr id="6" name="Picture 5" descr="har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990600"/>
            <a:ext cx="6169152" cy="3300984"/>
          </a:xfrm>
          <a:prstGeom prst="rect">
            <a:avLst/>
          </a:prstGeom>
        </p:spPr>
      </p:pic>
      <p:pic>
        <p:nvPicPr>
          <p:cNvPr id="8" name="Picture 7" descr="harta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4114800"/>
            <a:ext cx="6172200" cy="175249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4600" y="1600200"/>
            <a:ext cx="434669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500" dirty="0" smtClean="0">
                <a:solidFill>
                  <a:schemeClr val="bg1"/>
                </a:solidFill>
                <a:latin typeface="Script MT Bold" pitchFamily="66" charset="0"/>
                <a:ea typeface="Cambria" pitchFamily="18" charset="0"/>
                <a:cs typeface="Times New Roman" pitchFamily="18" charset="0"/>
              </a:rPr>
              <a:t>V</a:t>
            </a:r>
            <a:r>
              <a:rPr lang="en-US" sz="3500" dirty="0" smtClean="0">
                <a:solidFill>
                  <a:schemeClr val="bg1"/>
                </a:solidFill>
                <a:latin typeface="Script MT Bold" pitchFamily="66" charset="0"/>
                <a:ea typeface="Cambria" pitchFamily="18" charset="0"/>
                <a:cs typeface="Times New Roman" pitchFamily="18" charset="0"/>
              </a:rPr>
              <a:t>a</a:t>
            </a:r>
            <a:r>
              <a:rPr lang="ro-RO" sz="3500" dirty="0" smtClean="0">
                <a:solidFill>
                  <a:schemeClr val="bg1"/>
                </a:solidFill>
                <a:latin typeface="Script MT Bold" pitchFamily="66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o-RO" sz="3500" dirty="0" smtClean="0">
                <a:solidFill>
                  <a:schemeClr val="bg1"/>
                </a:solidFill>
                <a:latin typeface="Script MT Bold" pitchFamily="66" charset="0"/>
                <a:ea typeface="Cambria" pitchFamily="18" charset="0"/>
                <a:cs typeface="Times New Roman" pitchFamily="18" charset="0"/>
              </a:rPr>
              <a:t>mul</a:t>
            </a:r>
            <a:r>
              <a:rPr lang="en-US" sz="3500" dirty="0" smtClean="0">
                <a:solidFill>
                  <a:schemeClr val="bg1"/>
                </a:solidFill>
                <a:latin typeface="Script MT Bold" pitchFamily="66" charset="0"/>
                <a:ea typeface="Cambria" pitchFamily="18" charset="0"/>
                <a:cs typeface="Times New Roman" pitchFamily="18" charset="0"/>
              </a:rPr>
              <a:t>t</a:t>
            </a:r>
            <a:r>
              <a:rPr lang="ro-RO" sz="3500" dirty="0" err="1" smtClean="0">
                <a:solidFill>
                  <a:schemeClr val="bg1"/>
                </a:solidFill>
                <a:latin typeface="Script MT Bold" pitchFamily="66" charset="0"/>
                <a:ea typeface="Cambria" pitchFamily="18" charset="0"/>
                <a:cs typeface="Times New Roman" pitchFamily="18" charset="0"/>
              </a:rPr>
              <a:t>umim</a:t>
            </a:r>
            <a:r>
              <a:rPr lang="ro-RO" sz="3500" dirty="0" smtClean="0">
                <a:solidFill>
                  <a:schemeClr val="bg1"/>
                </a:solidFill>
                <a:latin typeface="Script MT Bold" pitchFamily="66" charset="0"/>
                <a:ea typeface="Cambria" pitchFamily="18" charset="0"/>
                <a:cs typeface="Times New Roman" pitchFamily="18" charset="0"/>
              </a:rPr>
              <a:t> pentru </a:t>
            </a:r>
            <a:r>
              <a:rPr lang="ro-RO" sz="3500" dirty="0" err="1" smtClean="0">
                <a:solidFill>
                  <a:schemeClr val="bg1"/>
                </a:solidFill>
                <a:latin typeface="Script MT Bold" pitchFamily="66" charset="0"/>
                <a:ea typeface="Cambria" pitchFamily="18" charset="0"/>
                <a:cs typeface="Times New Roman" pitchFamily="18" charset="0"/>
              </a:rPr>
              <a:t>aten</a:t>
            </a:r>
            <a:r>
              <a:rPr lang="en-US" sz="3500" dirty="0" smtClean="0">
                <a:solidFill>
                  <a:schemeClr val="bg1"/>
                </a:solidFill>
                <a:latin typeface="Script MT Bold" pitchFamily="66" charset="0"/>
                <a:ea typeface="Cambria" pitchFamily="18" charset="0"/>
                <a:cs typeface="Times New Roman" pitchFamily="18" charset="0"/>
              </a:rPr>
              <a:t>t</a:t>
            </a:r>
            <a:r>
              <a:rPr lang="ro-RO" sz="3500" dirty="0" smtClean="0">
                <a:solidFill>
                  <a:schemeClr val="bg1"/>
                </a:solidFill>
                <a:latin typeface="Script MT Bold" pitchFamily="66" charset="0"/>
                <a:ea typeface="Cambria" pitchFamily="18" charset="0"/>
                <a:cs typeface="Times New Roman" pitchFamily="18" charset="0"/>
              </a:rPr>
              <a:t>ie</a:t>
            </a:r>
            <a:r>
              <a:rPr kumimoji="0" lang="ro-RO" sz="35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cript MT Bold" pitchFamily="66" charset="0"/>
                <a:ea typeface="Cambria" pitchFamily="18" charset="0"/>
                <a:cs typeface="Times New Roman" pitchFamily="18" charset="0"/>
              </a:rPr>
              <a:t>!</a:t>
            </a:r>
            <a:endParaRPr kumimoji="0" lang="ro-RO" sz="35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cript MT Bold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228600"/>
            <a:ext cx="3352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52800" y="533400"/>
            <a:ext cx="66294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Oferta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Educationala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2743200"/>
            <a:ext cx="7162800" cy="1905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just"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Facultatea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de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Drept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sz="26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Facultatea</a:t>
            </a:r>
            <a:r>
              <a:rPr lang="en-US" sz="2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de  </a:t>
            </a:r>
            <a:r>
              <a:rPr lang="en-US" sz="26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Ştiinţe</a:t>
            </a:r>
            <a:r>
              <a:rPr lang="en-US" sz="2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Economice</a:t>
            </a:r>
            <a:endParaRPr lang="en-US" sz="26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sz="26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Facultatea</a:t>
            </a:r>
            <a:r>
              <a:rPr lang="en-US" sz="2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de </a:t>
            </a:r>
            <a:r>
              <a:rPr lang="en-US" sz="24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Ştiinţe</a:t>
            </a:r>
            <a:r>
              <a:rPr lang="en-US" sz="2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ale </a:t>
            </a:r>
            <a:r>
              <a:rPr lang="en-US" sz="24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Comunic</a:t>
            </a:r>
            <a:r>
              <a:rPr lang="vi-VN" sz="2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ă</a:t>
            </a:r>
            <a:r>
              <a:rPr lang="en-US" sz="24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rii</a:t>
            </a:r>
            <a:endParaRPr lang="en-US" sz="24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sz="26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Facultatea</a:t>
            </a:r>
            <a:r>
              <a:rPr lang="en-US" sz="2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Relaţii</a:t>
            </a:r>
            <a:r>
              <a:rPr lang="en-US" sz="2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lvl="0" algn="just">
              <a:spcBef>
                <a:spcPct val="0"/>
              </a:spcBef>
            </a:pPr>
            <a:r>
              <a:rPr lang="en-US" sz="26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Internaţionale</a:t>
            </a:r>
            <a:r>
              <a:rPr lang="en-US" sz="2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şi</a:t>
            </a:r>
            <a:r>
              <a:rPr lang="en-US" sz="2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Studii</a:t>
            </a:r>
            <a:r>
              <a:rPr lang="en-US" sz="2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Europene</a:t>
            </a:r>
            <a:endParaRPr lang="en-US" sz="26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sz="2600" dirty="0" err="1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Facultatea</a:t>
            </a:r>
            <a:r>
              <a:rPr lang="en-US" sz="2600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de </a:t>
            </a:r>
            <a:r>
              <a:rPr lang="en-US" sz="26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Ştiinţe</a:t>
            </a:r>
            <a:r>
              <a:rPr lang="en-US" sz="2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Administrative</a:t>
            </a:r>
            <a:endParaRPr lang="en-US" sz="26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2" name="Picture 11" descr="ant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5956"/>
          </a:xfrm>
          <a:prstGeom prst="rect">
            <a:avLst/>
          </a:prstGeom>
        </p:spPr>
      </p:pic>
      <p:pic>
        <p:nvPicPr>
          <p:cNvPr id="14" name="Picture 13" descr="IMG_6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752600"/>
            <a:ext cx="3962400" cy="2641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219200"/>
            <a:ext cx="4038600" cy="990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Facult</a:t>
            </a:r>
            <a:r>
              <a:rPr kumimoji="0" lang="vi-VN" sz="35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ăţ</a:t>
            </a:r>
            <a:r>
              <a:rPr kumimoji="0" lang="en-US" sz="35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5" name="Picture 14" descr="antet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67401"/>
            <a:ext cx="91440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228600"/>
            <a:ext cx="3352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52800" y="533400"/>
            <a:ext cx="66294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Oferta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Educationala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3352800"/>
            <a:ext cx="7162800" cy="1905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de-DE" sz="2000" dirty="0" smtClean="0"/>
          </a:p>
          <a:p>
            <a:endParaRPr lang="de-DE" sz="2000" dirty="0"/>
          </a:p>
          <a:p>
            <a:endParaRPr lang="de-DE" sz="2000" b="1" dirty="0" smtClean="0"/>
          </a:p>
          <a:p>
            <a:r>
              <a:rPr lang="de-DE" sz="2000" dirty="0" smtClean="0"/>
              <a:t>Drept </a:t>
            </a:r>
            <a:r>
              <a:rPr lang="de-DE" sz="2000" dirty="0"/>
              <a:t>şi Administraţie Publică </a:t>
            </a:r>
            <a:r>
              <a:rPr lang="de-DE" sz="2100" dirty="0"/>
              <a:t>Europeană</a:t>
            </a:r>
            <a:endParaRPr lang="en-US" sz="2100" dirty="0"/>
          </a:p>
          <a:p>
            <a:r>
              <a:rPr lang="de-DE" sz="2100" dirty="0"/>
              <a:t>Ştiinţe Penale</a:t>
            </a:r>
            <a:endParaRPr lang="en-US" sz="2100" dirty="0"/>
          </a:p>
          <a:p>
            <a:r>
              <a:rPr lang="de-DE" sz="2100" dirty="0"/>
              <a:t>Drept Comunitar</a:t>
            </a:r>
            <a:endParaRPr lang="en-US" sz="2100" dirty="0"/>
          </a:p>
          <a:p>
            <a:r>
              <a:rPr lang="de-DE" sz="2100" dirty="0"/>
              <a:t>Management Financiar Public şi Privat</a:t>
            </a:r>
            <a:endParaRPr lang="en-US" sz="2100" dirty="0"/>
          </a:p>
          <a:p>
            <a:r>
              <a:rPr lang="de-DE" sz="2100" dirty="0"/>
              <a:t>Gestiunea Financiară a Afacerilor </a:t>
            </a:r>
            <a:r>
              <a:rPr lang="de-DE" sz="2100" dirty="0" smtClean="0"/>
              <a:t>în</a:t>
            </a:r>
          </a:p>
          <a:p>
            <a:r>
              <a:rPr lang="de-DE" sz="2100" dirty="0" smtClean="0"/>
              <a:t> </a:t>
            </a:r>
            <a:r>
              <a:rPr lang="de-DE" sz="2100" dirty="0"/>
              <a:t>Spaţiul European</a:t>
            </a:r>
            <a:endParaRPr lang="en-US" sz="2100" dirty="0"/>
          </a:p>
          <a:p>
            <a:r>
              <a:rPr lang="de-DE" sz="2100" dirty="0"/>
              <a:t>Managementul Afacerilor </a:t>
            </a:r>
            <a:r>
              <a:rPr lang="de-DE" sz="2100" dirty="0" smtClean="0"/>
              <a:t>în</a:t>
            </a:r>
          </a:p>
          <a:p>
            <a:r>
              <a:rPr lang="de-DE" sz="2100" dirty="0" smtClean="0"/>
              <a:t> </a:t>
            </a:r>
            <a:r>
              <a:rPr lang="de-DE" sz="2100" dirty="0"/>
              <a:t>Comerţ şi Turism</a:t>
            </a:r>
            <a:endParaRPr lang="en-US" sz="2100" dirty="0"/>
          </a:p>
          <a:p>
            <a:r>
              <a:rPr lang="de-DE" sz="2100" dirty="0"/>
              <a:t>Audit şi Control Public şi Privat</a:t>
            </a:r>
            <a:endParaRPr lang="en-US" sz="2100" dirty="0"/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</a:pPr>
            <a:endParaRPr lang="vi-VN" sz="20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2" name="Picture 11" descr="ant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5956"/>
          </a:xfrm>
          <a:prstGeom prst="rect">
            <a:avLst/>
          </a:prstGeom>
        </p:spPr>
      </p:pic>
      <p:pic>
        <p:nvPicPr>
          <p:cNvPr id="14" name="Picture 13" descr="IMG_6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752600"/>
            <a:ext cx="3962400" cy="2641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066800"/>
            <a:ext cx="4038600" cy="990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4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Masterate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5" name="Picture 14" descr="antet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67401"/>
            <a:ext cx="91440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3352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nt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595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28600" y="1600200"/>
            <a:ext cx="85344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just"/>
            <a:r>
              <a:rPr lang="en-US" sz="2500" b="1" dirty="0" err="1" smtClean="0"/>
              <a:t>Cursuri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oferite</a:t>
            </a:r>
            <a:r>
              <a:rPr lang="en-US" sz="2500" b="1" dirty="0" smtClean="0"/>
              <a:t> in </a:t>
            </a:r>
            <a:r>
              <a:rPr lang="en-US" sz="2500" b="1" dirty="0" err="1" smtClean="0"/>
              <a:t>limba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engleza</a:t>
            </a:r>
            <a:r>
              <a:rPr lang="en-US" sz="2500" b="1" dirty="0" smtClean="0"/>
              <a:t> la </a:t>
            </a:r>
            <a:r>
              <a:rPr lang="en-US" sz="2500" b="1" dirty="0" err="1" smtClean="0"/>
              <a:t>nivel</a:t>
            </a:r>
            <a:r>
              <a:rPr lang="en-US" sz="2500" b="1" dirty="0" smtClean="0"/>
              <a:t> de </a:t>
            </a:r>
            <a:r>
              <a:rPr lang="en-US" sz="2500" b="1" dirty="0" err="1" smtClean="0"/>
              <a:t>licenta</a:t>
            </a:r>
            <a:endParaRPr lang="en-US" sz="2500" b="1" dirty="0" smtClean="0"/>
          </a:p>
          <a:p>
            <a:pPr algn="just"/>
            <a:endParaRPr lang="en-US" sz="16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38400" y="457200"/>
            <a:ext cx="68580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Internaţionalizarea</a:t>
            </a: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educaţiei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4" name="Picture 13" descr="ant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1"/>
            <a:ext cx="9144000" cy="990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2133600"/>
            <a:ext cx="6705600" cy="3886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</a:t>
            </a:r>
            <a:r>
              <a:rPr lang="en-US" sz="1600" b="1" dirty="0" smtClean="0"/>
              <a:t> Civil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</a:t>
            </a:r>
            <a:r>
              <a:rPr lang="en-US" sz="1600" b="1" dirty="0" smtClean="0"/>
              <a:t> penal- </a:t>
            </a:r>
            <a:r>
              <a:rPr lang="en-US" sz="1600" b="1" dirty="0" err="1" smtClean="0"/>
              <a:t>Partea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Generala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</a:t>
            </a:r>
            <a:r>
              <a:rPr lang="en-US" sz="1600" b="1" dirty="0" smtClean="0"/>
              <a:t> international public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mediului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procesual</a:t>
            </a:r>
            <a:r>
              <a:rPr lang="en-US" sz="1600" b="1" dirty="0" smtClean="0"/>
              <a:t> penal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Comertului</a:t>
            </a:r>
            <a:r>
              <a:rPr lang="en-US" sz="1600" b="1" dirty="0" smtClean="0"/>
              <a:t> international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familiei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</a:t>
            </a:r>
            <a:r>
              <a:rPr lang="en-US" sz="1600" b="1" dirty="0" smtClean="0"/>
              <a:t> international </a:t>
            </a:r>
            <a:r>
              <a:rPr lang="en-US" sz="1600" b="1" dirty="0" err="1" smtClean="0"/>
              <a:t>privat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Limba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Engleza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Limba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Franceza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Relatii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politice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internationale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smtClean="0"/>
              <a:t>Management</a:t>
            </a:r>
          </a:p>
          <a:p>
            <a:pPr algn="just"/>
            <a:endParaRPr lang="en-US" sz="1600" b="1" dirty="0" smtClean="0"/>
          </a:p>
          <a:p>
            <a:pPr algn="just"/>
            <a:endParaRPr lang="en-US" sz="1600" b="1" dirty="0" smtClean="0"/>
          </a:p>
          <a:p>
            <a:pPr algn="just"/>
            <a:endParaRPr lang="en-US" sz="1600" b="1" dirty="0"/>
          </a:p>
        </p:txBody>
      </p:sp>
      <p:pic>
        <p:nvPicPr>
          <p:cNvPr id="13" name="Picture 12" descr="IMG_08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2159000"/>
            <a:ext cx="5486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3352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nt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595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28600" y="1600200"/>
            <a:ext cx="85344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just"/>
            <a:r>
              <a:rPr lang="en-US" sz="2500" b="1" dirty="0" err="1" smtClean="0"/>
              <a:t>Cursuri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oferite</a:t>
            </a:r>
            <a:r>
              <a:rPr lang="en-US" sz="2500" b="1" dirty="0" smtClean="0"/>
              <a:t> in </a:t>
            </a:r>
            <a:r>
              <a:rPr lang="en-US" sz="2500" b="1" dirty="0" err="1" smtClean="0"/>
              <a:t>limba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engleza</a:t>
            </a:r>
            <a:r>
              <a:rPr lang="en-US" sz="2500" b="1" dirty="0" smtClean="0"/>
              <a:t> la </a:t>
            </a:r>
            <a:r>
              <a:rPr lang="en-US" sz="2500" b="1" dirty="0" err="1" smtClean="0"/>
              <a:t>nivel</a:t>
            </a:r>
            <a:r>
              <a:rPr lang="en-US" sz="2500" b="1" dirty="0" smtClean="0"/>
              <a:t> de </a:t>
            </a:r>
            <a:r>
              <a:rPr lang="en-US" sz="2500" b="1" dirty="0" err="1" smtClean="0"/>
              <a:t>masterat</a:t>
            </a:r>
            <a:endParaRPr lang="en-US" sz="2500" b="1" dirty="0" smtClean="0"/>
          </a:p>
          <a:p>
            <a:pPr algn="just"/>
            <a:endParaRPr lang="en-US" sz="16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38400" y="457200"/>
            <a:ext cx="68580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Internaţionalizarea</a:t>
            </a: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educaţiei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4" name="Picture 13" descr="ant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1"/>
            <a:ext cx="9144000" cy="990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2057400"/>
            <a:ext cx="6705600" cy="3886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</a:t>
            </a:r>
            <a:r>
              <a:rPr lang="en-US" sz="1600" b="1" dirty="0" smtClean="0"/>
              <a:t>  institutional al </a:t>
            </a:r>
            <a:r>
              <a:rPr lang="en-US" sz="1600" b="1" dirty="0" err="1" smtClean="0"/>
              <a:t>Uniunii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Europene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</a:t>
            </a:r>
            <a:r>
              <a:rPr lang="en-US" sz="1600" b="1" dirty="0" smtClean="0"/>
              <a:t> constitutional </a:t>
            </a:r>
            <a:r>
              <a:rPr lang="en-US" sz="1600" b="1" dirty="0" err="1" smtClean="0"/>
              <a:t>comparat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Filozofia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constructiei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europene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</a:t>
            </a:r>
            <a:r>
              <a:rPr lang="en-US" sz="1600" b="1" dirty="0" smtClean="0"/>
              <a:t> social </a:t>
            </a:r>
            <a:r>
              <a:rPr lang="en-US" sz="1600" b="1" dirty="0" err="1" smtClean="0"/>
              <a:t>european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Statutul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juridic</a:t>
            </a:r>
            <a:r>
              <a:rPr lang="en-US" sz="1600" b="1" dirty="0" smtClean="0"/>
              <a:t> al </a:t>
            </a:r>
            <a:r>
              <a:rPr lang="en-US" sz="1600" b="1" dirty="0" err="1" smtClean="0"/>
              <a:t>persoanei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fizice</a:t>
            </a:r>
            <a:r>
              <a:rPr lang="en-US" sz="1600" b="1" dirty="0" smtClean="0"/>
              <a:t> in </a:t>
            </a:r>
            <a:r>
              <a:rPr lang="en-US" sz="1600" b="1" dirty="0" err="1" smtClean="0"/>
              <a:t>Uniunea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Europeana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european</a:t>
            </a:r>
            <a:r>
              <a:rPr lang="en-US" sz="1600" b="1" dirty="0" smtClean="0"/>
              <a:t> al </a:t>
            </a:r>
            <a:r>
              <a:rPr lang="en-US" sz="1600" b="1" dirty="0" err="1" smtClean="0"/>
              <a:t>afacerilor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Drept</a:t>
            </a:r>
            <a:r>
              <a:rPr lang="en-US" sz="1600" b="1" dirty="0" smtClean="0"/>
              <a:t> European al </a:t>
            </a:r>
            <a:r>
              <a:rPr lang="en-US" sz="1600" b="1" dirty="0" err="1" smtClean="0"/>
              <a:t>mediului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Regimuri</a:t>
            </a:r>
            <a:r>
              <a:rPr lang="en-US" sz="1600" b="1" dirty="0" smtClean="0"/>
              <a:t> matrimonial in </a:t>
            </a:r>
            <a:r>
              <a:rPr lang="en-US" sz="1600" b="1" dirty="0" err="1" smtClean="0"/>
              <a:t>sisteme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drept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europene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Metode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tehnici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cercetare</a:t>
            </a:r>
            <a:r>
              <a:rPr lang="en-US" sz="1600" b="1" dirty="0" smtClean="0"/>
              <a:t> . </a:t>
            </a:r>
            <a:r>
              <a:rPr lang="en-US" sz="1600" b="1" dirty="0" err="1" smtClean="0"/>
              <a:t>Studiu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caz</a:t>
            </a:r>
            <a:endParaRPr lang="en-U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 smtClean="0"/>
              <a:t>Sistemul</a:t>
            </a:r>
            <a:r>
              <a:rPr lang="en-US" sz="1600" b="1" dirty="0" smtClean="0"/>
              <a:t> jurisdictional </a:t>
            </a:r>
            <a:r>
              <a:rPr lang="en-US" sz="1600" b="1" dirty="0" err="1" smtClean="0"/>
              <a:t>european</a:t>
            </a:r>
            <a:r>
              <a:rPr lang="en-US" sz="1600" b="1" dirty="0" smtClean="0"/>
              <a:t> al </a:t>
            </a:r>
            <a:r>
              <a:rPr lang="en-US" sz="1600" b="1" dirty="0" err="1" smtClean="0"/>
              <a:t>protectiei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dreptului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omului</a:t>
            </a:r>
            <a:endParaRPr lang="en-US" sz="1600" b="1" dirty="0" smtClean="0"/>
          </a:p>
          <a:p>
            <a:pPr algn="just"/>
            <a:endParaRPr lang="en-US" sz="1600" b="1" dirty="0" smtClean="0"/>
          </a:p>
          <a:p>
            <a:pPr algn="just"/>
            <a:endParaRPr lang="en-US" sz="1600" b="1" dirty="0" smtClean="0"/>
          </a:p>
          <a:p>
            <a:pPr algn="just"/>
            <a:endParaRPr lang="en-US" sz="1600" b="1" dirty="0" smtClean="0"/>
          </a:p>
          <a:p>
            <a:pPr algn="just"/>
            <a:endParaRPr lang="en-US" sz="1600" b="1" dirty="0"/>
          </a:p>
        </p:txBody>
      </p:sp>
      <p:pic>
        <p:nvPicPr>
          <p:cNvPr id="10" name="Picture 9" descr="IMG_1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981200"/>
            <a:ext cx="253510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228600"/>
            <a:ext cx="3352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43200" y="990600"/>
            <a:ext cx="58674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Management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2" name="Picture 11" descr="ant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5956"/>
          </a:xfrm>
          <a:prstGeom prst="rect">
            <a:avLst/>
          </a:prstGeom>
        </p:spPr>
      </p:pic>
      <p:pic>
        <p:nvPicPr>
          <p:cNvPr id="15" name="Picture 14" descr="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2514600" cy="1812414"/>
          </a:xfrm>
          <a:prstGeom prst="rect">
            <a:avLst/>
          </a:prstGeom>
        </p:spPr>
      </p:pic>
      <p:pic>
        <p:nvPicPr>
          <p:cNvPr id="16" name="Picture 15" descr="ari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3810000"/>
            <a:ext cx="685800" cy="1051560"/>
          </a:xfrm>
          <a:prstGeom prst="rect">
            <a:avLst/>
          </a:prstGeom>
        </p:spPr>
      </p:pic>
      <p:pic>
        <p:nvPicPr>
          <p:cNvPr id="17" name="Picture 16" descr="and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810000"/>
            <a:ext cx="722376" cy="1066800"/>
          </a:xfrm>
          <a:prstGeom prst="rect">
            <a:avLst/>
          </a:prstGeom>
        </p:spPr>
      </p:pic>
      <p:pic>
        <p:nvPicPr>
          <p:cNvPr id="18" name="Picture 17" descr="dragomi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3886200"/>
            <a:ext cx="719328" cy="101193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743200" y="2590800"/>
            <a:ext cx="60198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o-RO" sz="2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Conducerea instituției</a:t>
            </a:r>
            <a:r>
              <a:rPr lang="en-US" sz="2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are </a:t>
            </a:r>
            <a:r>
              <a:rPr lang="en-US" sz="25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în</a:t>
            </a:r>
            <a:r>
              <a:rPr lang="en-US" sz="2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vedere</a:t>
            </a:r>
            <a:r>
              <a:rPr lang="en-US" sz="2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implementarea</a:t>
            </a:r>
            <a:r>
              <a:rPr lang="en-US" sz="2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unui</a:t>
            </a:r>
            <a:r>
              <a:rPr lang="en-US" sz="2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management </a:t>
            </a:r>
            <a:r>
              <a:rPr lang="en-US" sz="25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eficient</a:t>
            </a:r>
            <a:r>
              <a:rPr lang="en-US" sz="2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atat</a:t>
            </a:r>
            <a:r>
              <a:rPr lang="en-US" sz="2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la </a:t>
            </a:r>
            <a:r>
              <a:rPr lang="en-US" sz="25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nivel</a:t>
            </a:r>
            <a:r>
              <a:rPr lang="en-US" sz="2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academic cat </a:t>
            </a:r>
            <a:r>
              <a:rPr lang="en-US" sz="25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si</a:t>
            </a:r>
            <a:r>
              <a:rPr lang="en-US" sz="2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administrativ</a:t>
            </a:r>
            <a:r>
              <a:rPr lang="en-US" sz="2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.  </a:t>
            </a:r>
            <a:endParaRPr kumimoji="0" lang="ro-RO" sz="2500" b="1" i="0" u="none" strike="noStrike" kern="1200" cap="none" spc="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" name="Picture 19" descr="antet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867401"/>
            <a:ext cx="9144000" cy="990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3276600"/>
            <a:ext cx="2438400" cy="762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Rector</a:t>
            </a:r>
          </a:p>
          <a:p>
            <a:pPr lvl="0" algn="ct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Prof.univ.dr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lvl="0" algn="ctr">
              <a:spcBef>
                <a:spcPct val="0"/>
              </a:spcBef>
            </a:pPr>
            <a:r>
              <a:rPr lang="en-US" sz="16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Benone</a:t>
            </a:r>
            <a:r>
              <a:rPr lang="en-US" sz="1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Puşc</a:t>
            </a:r>
            <a:r>
              <a:rPr lang="vi-VN" sz="1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28800" y="4876800"/>
            <a:ext cx="2438400" cy="762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Prorector</a:t>
            </a:r>
            <a:r>
              <a:rPr lang="en-US" sz="1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lvl="0" algn="ct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Prof.univ.dr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lvl="0" algn="ctr">
              <a:spcBef>
                <a:spcPct val="0"/>
              </a:spcBef>
            </a:pPr>
            <a:r>
              <a:rPr lang="en-US" sz="1600" b="1" noProof="0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Viorel</a:t>
            </a:r>
            <a:r>
              <a:rPr lang="en-US" sz="16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600" b="1" noProof="0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Ariton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14800" y="4876800"/>
            <a:ext cx="2438400" cy="762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Prorector</a:t>
            </a:r>
            <a:r>
              <a:rPr lang="en-US" sz="1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lvl="0" algn="ct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Conf.univ.dr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lvl="0" algn="ctr">
              <a:spcBef>
                <a:spcPct val="0"/>
              </a:spcBef>
            </a:pPr>
            <a:r>
              <a:rPr lang="en-US" sz="16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Andy </a:t>
            </a:r>
            <a:r>
              <a:rPr lang="en-US" sz="1600" b="1" noProof="0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Puşc</a:t>
            </a:r>
            <a:r>
              <a:rPr lang="vi-VN" sz="16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400800" y="4876800"/>
            <a:ext cx="2438400" cy="762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Director </a:t>
            </a:r>
            <a:r>
              <a:rPr lang="en-US" sz="16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Administrativ</a:t>
            </a:r>
            <a:r>
              <a:rPr lang="en-US" sz="1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lvl="0" algn="ct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Prof.univ.dr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lvl="0" algn="ctr">
              <a:spcBef>
                <a:spcPct val="0"/>
              </a:spcBef>
            </a:pPr>
            <a:r>
              <a:rPr lang="en-US" sz="1600" b="1" noProof="0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Georgeta</a:t>
            </a:r>
            <a:r>
              <a:rPr lang="en-US" sz="16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600" b="1" noProof="0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Dragomir</a:t>
            </a:r>
            <a:r>
              <a:rPr lang="en-US" sz="16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3352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nt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595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04800" y="1143000"/>
            <a:ext cx="6477000" cy="4267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just"/>
            <a:endParaRPr lang="en-US" sz="1400" b="1" dirty="0" smtClean="0"/>
          </a:p>
          <a:p>
            <a:pPr algn="just"/>
            <a:r>
              <a:rPr lang="ro-RO" sz="1400" b="1" dirty="0" smtClean="0"/>
              <a:t>MISIUNE</a:t>
            </a:r>
            <a:endParaRPr lang="en-US" sz="1400" b="1" dirty="0"/>
          </a:p>
          <a:p>
            <a:pPr algn="just">
              <a:buFontTx/>
              <a:buChar char="-"/>
            </a:pPr>
            <a:r>
              <a:rPr lang="en-US" sz="1400" b="1" i="1" dirty="0" smtClean="0"/>
              <a:t> </a:t>
            </a:r>
            <a:r>
              <a:rPr lang="ro-RO" sz="1400" b="1" i="1" dirty="0" smtClean="0"/>
              <a:t>formarea </a:t>
            </a:r>
            <a:r>
              <a:rPr lang="ro-RO" sz="1400" b="1" i="1" dirty="0"/>
              <a:t>inițială și continuă</a:t>
            </a:r>
            <a:r>
              <a:rPr lang="ro-RO" sz="1400" b="1" dirty="0"/>
              <a:t> a studenților în domeniile științelor socio-umane pentru a facilita dezvoltarea lor personală și inserția profesională ca specialiști și </a:t>
            </a:r>
            <a:r>
              <a:rPr lang="ro-RO" sz="1400" b="1" dirty="0" smtClean="0"/>
              <a:t>lideri</a:t>
            </a:r>
            <a:r>
              <a:rPr lang="en-US" sz="1400" b="1" dirty="0" smtClean="0"/>
              <a:t>;</a:t>
            </a:r>
          </a:p>
          <a:p>
            <a:pPr algn="just">
              <a:buFontTx/>
              <a:buChar char="-"/>
            </a:pPr>
            <a:r>
              <a:rPr lang="ro-RO" sz="1400" b="1" dirty="0" smtClean="0"/>
              <a:t> </a:t>
            </a:r>
            <a:r>
              <a:rPr lang="ro-RO" sz="1400" b="1" i="1" dirty="0"/>
              <a:t>cercetarea</a:t>
            </a:r>
            <a:r>
              <a:rPr lang="ro-RO" sz="1400" b="1" dirty="0"/>
              <a:t>, </a:t>
            </a:r>
            <a:r>
              <a:rPr lang="ro-RO" sz="1400" b="1" i="1" dirty="0"/>
              <a:t>dezvoltarea și inovarea</a:t>
            </a:r>
            <a:r>
              <a:rPr lang="ro-RO" sz="1400" b="1" dirty="0"/>
              <a:t> menite să contribuie la extinderea </a:t>
            </a:r>
            <a:r>
              <a:rPr lang="ro-RO" sz="1400" b="1" dirty="0" smtClean="0"/>
              <a:t>cunoașterii</a:t>
            </a:r>
            <a:r>
              <a:rPr lang="en-US" sz="1400" b="1" dirty="0" smtClean="0"/>
              <a:t>;</a:t>
            </a:r>
          </a:p>
          <a:p>
            <a:pPr algn="just">
              <a:buFontTx/>
              <a:buChar char="-"/>
            </a:pPr>
            <a:r>
              <a:rPr lang="en-US" sz="1400" b="1" i="1" dirty="0"/>
              <a:t> </a:t>
            </a:r>
            <a:r>
              <a:rPr lang="ro-RO" sz="1400" b="1" i="1" dirty="0" smtClean="0"/>
              <a:t>prestarea </a:t>
            </a:r>
            <a:r>
              <a:rPr lang="ro-RO" sz="1400" b="1" i="1" dirty="0"/>
              <a:t>de servicii</a:t>
            </a:r>
            <a:r>
              <a:rPr lang="ro-RO" sz="1400" b="1" dirty="0"/>
              <a:t> adresate comunității globale. </a:t>
            </a:r>
            <a:endParaRPr lang="en-US" sz="1400" b="1" dirty="0"/>
          </a:p>
          <a:p>
            <a:pPr algn="just"/>
            <a:r>
              <a:rPr lang="ro-RO" sz="1400" b="1" dirty="0"/>
              <a:t> </a:t>
            </a:r>
            <a:endParaRPr lang="en-US" sz="1400" b="1" dirty="0"/>
          </a:p>
          <a:p>
            <a:pPr algn="just"/>
            <a:r>
              <a:rPr lang="ro-RO" sz="1400" b="1" dirty="0"/>
              <a:t>VIZIUNE</a:t>
            </a:r>
            <a:endParaRPr lang="en-US" sz="1400" b="1" dirty="0"/>
          </a:p>
          <a:p>
            <a:pPr algn="just"/>
            <a:r>
              <a:rPr lang="en-US" sz="1400" b="1" dirty="0" smtClean="0"/>
              <a:t>- </a:t>
            </a:r>
            <a:r>
              <a:rPr lang="ro-RO" sz="1400" b="1" dirty="0" smtClean="0"/>
              <a:t>Universitatea </a:t>
            </a:r>
            <a:r>
              <a:rPr lang="ro-RO" sz="1400" b="1" dirty="0"/>
              <a:t>Danubius va fi recunoscută în mediul academic naţional, european şi internaţional </a:t>
            </a:r>
            <a:r>
              <a:rPr lang="ro-RO" sz="1400" b="1" dirty="0" smtClean="0"/>
              <a:t>ca</a:t>
            </a:r>
            <a:r>
              <a:rPr lang="en-US" sz="1400" b="1" dirty="0" smtClean="0"/>
              <a:t> </a:t>
            </a:r>
            <a:r>
              <a:rPr lang="ro-RO" sz="1400" b="1" dirty="0" smtClean="0"/>
              <a:t>o </a:t>
            </a:r>
            <a:r>
              <a:rPr lang="ro-RO" sz="1400" b="1" i="1" dirty="0"/>
              <a:t>instituţie de învăţământ superior de </a:t>
            </a:r>
            <a:r>
              <a:rPr lang="ro-RO" sz="1400" b="1" i="1" dirty="0" smtClean="0"/>
              <a:t>prestigiu</a:t>
            </a:r>
            <a:r>
              <a:rPr lang="en-US" sz="1400" b="1" dirty="0" smtClean="0"/>
              <a:t>;</a:t>
            </a:r>
          </a:p>
          <a:p>
            <a:pPr algn="just">
              <a:buFontTx/>
              <a:buChar char="-"/>
            </a:pPr>
            <a:r>
              <a:rPr lang="en-US" sz="1400" b="1" i="1" dirty="0"/>
              <a:t> </a:t>
            </a:r>
            <a:r>
              <a:rPr lang="ro-RO" sz="1400" b="1" dirty="0" smtClean="0"/>
              <a:t>va fi </a:t>
            </a:r>
            <a:r>
              <a:rPr lang="ro-RO" sz="1400" b="1" i="1" dirty="0" smtClean="0"/>
              <a:t>centru </a:t>
            </a:r>
            <a:r>
              <a:rPr lang="ro-RO" sz="1400" b="1" i="1" dirty="0"/>
              <a:t>de excelenţă</a:t>
            </a:r>
            <a:r>
              <a:rPr lang="ro-RO" sz="1400" b="1" dirty="0"/>
              <a:t> în domenii fundamentale ale educaţiei şi </a:t>
            </a:r>
            <a:r>
              <a:rPr lang="ro-RO" sz="1400" b="1" dirty="0" smtClean="0"/>
              <a:t>cercetării</a:t>
            </a:r>
            <a:r>
              <a:rPr lang="en-US" sz="1400" b="1" dirty="0" smtClean="0"/>
              <a:t>;</a:t>
            </a:r>
          </a:p>
          <a:p>
            <a:pPr algn="just">
              <a:buFontTx/>
              <a:buChar char="-"/>
            </a:pPr>
            <a:r>
              <a:rPr lang="en-US" sz="1400" b="1" i="1" dirty="0"/>
              <a:t> </a:t>
            </a:r>
            <a:r>
              <a:rPr lang="en-US" sz="1400" b="1" i="1" dirty="0" err="1" smtClean="0"/>
              <a:t>va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fi</a:t>
            </a:r>
            <a:r>
              <a:rPr lang="en-US" sz="1400" b="1" i="1" dirty="0" smtClean="0"/>
              <a:t> un </a:t>
            </a:r>
            <a:r>
              <a:rPr lang="ro-RO" sz="1400" b="1" i="1" dirty="0" smtClean="0"/>
              <a:t>mediu </a:t>
            </a:r>
            <a:r>
              <a:rPr lang="ro-RO" sz="1400" b="1" i="1" dirty="0"/>
              <a:t>stimulativ</a:t>
            </a:r>
            <a:r>
              <a:rPr lang="ro-RO" sz="1400" b="1" dirty="0"/>
              <a:t> pentru învățare, cercetare și schimbul constant de valori culturale și </a:t>
            </a:r>
            <a:r>
              <a:rPr lang="ro-RO" sz="1400" b="1" dirty="0" smtClean="0"/>
              <a:t>științifice</a:t>
            </a:r>
            <a:r>
              <a:rPr lang="en-US" sz="1400" b="1" dirty="0" smtClean="0"/>
              <a:t>;</a:t>
            </a:r>
            <a:endParaRPr lang="en-US" sz="1400" b="1" dirty="0"/>
          </a:p>
          <a:p>
            <a:pPr algn="just">
              <a:buFontTx/>
              <a:buChar char="-"/>
            </a:pPr>
            <a:r>
              <a:rPr lang="ro-RO" sz="1400" b="1" dirty="0" smtClean="0"/>
              <a:t>va </a:t>
            </a:r>
            <a:r>
              <a:rPr lang="ro-RO" sz="1400" b="1" dirty="0"/>
              <a:t>fi o universitate modernă, flexibilă și dinamică ce va promova </a:t>
            </a:r>
            <a:r>
              <a:rPr lang="ro-RO" sz="1400" b="1" i="1" dirty="0"/>
              <a:t>comunicarea și cooperarea </a:t>
            </a:r>
            <a:r>
              <a:rPr lang="ro-RO" sz="1400" b="1" dirty="0"/>
              <a:t>între studenţii, profesorii şi absolvenţii </a:t>
            </a:r>
            <a:r>
              <a:rPr lang="ro-RO" sz="1400" b="1" dirty="0" smtClean="0"/>
              <a:t>săi</a:t>
            </a:r>
            <a:r>
              <a:rPr lang="en-US" sz="1400" b="1" dirty="0" smtClean="0"/>
              <a:t>;</a:t>
            </a:r>
          </a:p>
          <a:p>
            <a:pPr algn="just">
              <a:buFontTx/>
              <a:buChar char="-"/>
            </a:pPr>
            <a:r>
              <a:rPr lang="en-US" sz="1400" b="1" dirty="0"/>
              <a:t> </a:t>
            </a:r>
            <a:r>
              <a:rPr lang="ro-RO" sz="1400" b="1" dirty="0" smtClean="0"/>
              <a:t>va </a:t>
            </a:r>
            <a:r>
              <a:rPr lang="ro-RO" sz="1400" b="1" dirty="0"/>
              <a:t>promova </a:t>
            </a:r>
            <a:r>
              <a:rPr lang="ro-RO" sz="1400" b="1" i="1" dirty="0"/>
              <a:t>inovația </a:t>
            </a:r>
            <a:r>
              <a:rPr lang="ro-RO" sz="1400" b="1" i="1" dirty="0" smtClean="0"/>
              <a:t>tehnologică</a:t>
            </a:r>
            <a:r>
              <a:rPr lang="en-US" sz="1400" b="1" i="1" dirty="0" smtClean="0"/>
              <a:t>;</a:t>
            </a:r>
            <a:endParaRPr lang="en-US" sz="1400" b="1" dirty="0" smtClean="0"/>
          </a:p>
          <a:p>
            <a:pPr algn="just">
              <a:buFontTx/>
              <a:buChar char="-"/>
            </a:pPr>
            <a:r>
              <a:rPr lang="en-US" sz="1400" b="1" i="1" dirty="0" smtClean="0"/>
              <a:t> </a:t>
            </a:r>
            <a:r>
              <a:rPr lang="ro-RO" sz="1400" b="1" i="1" dirty="0" smtClean="0"/>
              <a:t>se </a:t>
            </a:r>
            <a:r>
              <a:rPr lang="ro-RO" sz="1400" b="1" i="1" dirty="0"/>
              <a:t>va adapta permanent schimbărilor sociale</a:t>
            </a:r>
            <a:r>
              <a:rPr lang="ro-RO" sz="1400" b="1" dirty="0"/>
              <a:t> respectând în mod constant standardele de înaltă calitate.</a:t>
            </a:r>
            <a:endParaRPr lang="en-US" sz="14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81400" y="304800"/>
            <a:ext cx="66294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Misiune</a:t>
            </a: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si</a:t>
            </a: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viziune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4" name="Picture 13" descr="ant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1"/>
            <a:ext cx="9144000" cy="990600"/>
          </a:xfrm>
          <a:prstGeom prst="rect">
            <a:avLst/>
          </a:prstGeom>
        </p:spPr>
      </p:pic>
      <p:pic>
        <p:nvPicPr>
          <p:cNvPr id="7" name="Picture 6" descr="Untitled-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7267" y="2438400"/>
            <a:ext cx="2032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3352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nt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595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33400" y="1676400"/>
            <a:ext cx="8229600" cy="3048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just"/>
            <a:endParaRPr lang="en-US" sz="1600" b="1" dirty="0" smtClean="0"/>
          </a:p>
          <a:p>
            <a:pPr algn="just"/>
            <a:endParaRPr lang="en-US" sz="1600" dirty="0" smtClean="0"/>
          </a:p>
          <a:p>
            <a:pPr algn="just"/>
            <a:r>
              <a:rPr lang="ro-RO" sz="1600" dirty="0" smtClean="0"/>
              <a:t>Universitatea Danubius </a:t>
            </a:r>
            <a:r>
              <a:rPr lang="ro-RO" sz="1600" dirty="0"/>
              <a:t>s-a preocupat permanent de asigurarea unui cadru adecvat schimbului de idei şi conlucrării ştiinţifice la nivel regional, naţional şi internaţional. </a:t>
            </a:r>
            <a:r>
              <a:rPr lang="ro-RO" sz="1600" dirty="0" smtClean="0"/>
              <a:t>În acest context</a:t>
            </a:r>
            <a:r>
              <a:rPr lang="en-US" sz="1600" dirty="0" smtClean="0"/>
              <a:t> </a:t>
            </a:r>
            <a:r>
              <a:rPr lang="en-US" sz="1600" dirty="0" err="1" smtClean="0"/>
              <a:t>Universitatea</a:t>
            </a:r>
            <a:r>
              <a:rPr lang="en-US" sz="1600" dirty="0" smtClean="0"/>
              <a:t> </a:t>
            </a:r>
            <a:r>
              <a:rPr lang="ro-RO" sz="1600" i="1" dirty="0" smtClean="0"/>
              <a:t>organizează anual</a:t>
            </a:r>
            <a:r>
              <a:rPr lang="en-US" sz="1600" i="1" dirty="0" smtClean="0"/>
              <a:t> </a:t>
            </a:r>
            <a:r>
              <a:rPr lang="ro-RO" sz="1600" i="1" dirty="0" smtClean="0"/>
              <a:t>prin tradiţie</a:t>
            </a:r>
            <a:r>
              <a:rPr lang="en-US" sz="1600" dirty="0" smtClean="0"/>
              <a:t>:</a:t>
            </a:r>
          </a:p>
          <a:p>
            <a:pPr algn="just">
              <a:buFontTx/>
              <a:buChar char="-"/>
            </a:pPr>
            <a:r>
              <a:rPr lang="en-US" sz="1600" b="1" dirty="0" smtClean="0"/>
              <a:t> </a:t>
            </a:r>
            <a:r>
              <a:rPr lang="ro-RO" sz="1600" b="1" dirty="0" smtClean="0"/>
              <a:t>Conferinţa </a:t>
            </a:r>
            <a:r>
              <a:rPr lang="ro-RO" sz="1600" b="1" dirty="0"/>
              <a:t>Ştiinţifică Internaţională „Integrarea europeană - realităţi şi </a:t>
            </a:r>
            <a:r>
              <a:rPr lang="ro-RO" sz="1600" b="1" dirty="0" smtClean="0"/>
              <a:t>perspective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aflata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deja</a:t>
            </a:r>
            <a:r>
              <a:rPr lang="en-US" sz="1600" b="1" dirty="0" smtClean="0"/>
              <a:t> la a 6-a </a:t>
            </a:r>
            <a:r>
              <a:rPr lang="en-US" sz="1600" b="1" dirty="0" err="1" smtClean="0"/>
              <a:t>Editie</a:t>
            </a:r>
            <a:r>
              <a:rPr lang="en-US" sz="1600" b="1" dirty="0" smtClean="0"/>
              <a:t>;</a:t>
            </a:r>
          </a:p>
          <a:p>
            <a:pPr algn="just">
              <a:buFontTx/>
              <a:buChar char="-"/>
            </a:pPr>
            <a:r>
              <a:rPr lang="vi-VN" sz="1600" b="1" dirty="0" smtClean="0"/>
              <a:t>Dunarea - axa a indentitatii europene</a:t>
            </a:r>
            <a:r>
              <a:rPr lang="en-US" sz="1600" b="1" dirty="0" smtClean="0"/>
              <a:t>;</a:t>
            </a:r>
          </a:p>
          <a:p>
            <a:pPr algn="just">
              <a:buFontTx/>
              <a:buChar char="-"/>
            </a:pPr>
            <a:r>
              <a:rPr lang="vi-VN" sz="1600" b="1" dirty="0" smtClean="0"/>
              <a:t>Rolul avocatului în înfăptuirea actului de justiţie</a:t>
            </a:r>
            <a:r>
              <a:rPr lang="en-US" sz="1600" b="1" dirty="0" smtClean="0"/>
              <a:t>;</a:t>
            </a:r>
            <a:endParaRPr lang="vi-VN" sz="1600" b="1" dirty="0" smtClean="0"/>
          </a:p>
          <a:p>
            <a:pPr algn="just">
              <a:buFontTx/>
              <a:buChar char="-"/>
            </a:pPr>
            <a:r>
              <a:rPr lang="vi-VN" sz="1600" b="1" dirty="0" smtClean="0"/>
              <a:t>STUD-COMP-IMM Workshop Series</a:t>
            </a:r>
            <a:r>
              <a:rPr lang="en-US" sz="1600" b="1" dirty="0" smtClean="0"/>
              <a:t>;</a:t>
            </a:r>
            <a:endParaRPr lang="vi-VN" sz="1600" b="1" dirty="0" smtClean="0"/>
          </a:p>
          <a:p>
            <a:pPr algn="just">
              <a:buFontTx/>
              <a:buChar char="-"/>
            </a:pPr>
            <a:r>
              <a:rPr lang="en-US" sz="1600" b="1" dirty="0" smtClean="0"/>
              <a:t> </a:t>
            </a:r>
            <a:r>
              <a:rPr lang="vi-VN" sz="1600" b="1" dirty="0" smtClean="0"/>
              <a:t>UNI4-4 Workshop Series</a:t>
            </a:r>
            <a:r>
              <a:rPr lang="en-US" sz="1600" b="1" dirty="0" smtClean="0"/>
              <a:t>;</a:t>
            </a:r>
            <a:endParaRPr lang="vi-VN" sz="1600" b="1" dirty="0" smtClean="0"/>
          </a:p>
          <a:p>
            <a:pPr algn="just">
              <a:buFontTx/>
              <a:buChar char="-"/>
            </a:pPr>
            <a:r>
              <a:rPr lang="vi-VN" sz="1600" b="1" dirty="0" smtClean="0"/>
              <a:t>Sesiuni de informare „Antreprenoriatul este o </a:t>
            </a:r>
            <a:endParaRPr lang="en-US" sz="1600" b="1" dirty="0" smtClean="0"/>
          </a:p>
          <a:p>
            <a:pPr algn="just"/>
            <a:r>
              <a:rPr lang="vi-VN" sz="1600" b="1" dirty="0" smtClean="0"/>
              <a:t>alternativă de carieră”</a:t>
            </a:r>
            <a:r>
              <a:rPr lang="en-US" sz="1600" b="1" dirty="0" smtClean="0"/>
              <a:t>.</a:t>
            </a:r>
          </a:p>
          <a:p>
            <a:pPr algn="just"/>
            <a:endParaRPr lang="en-US" sz="1600" b="1" dirty="0" smtClean="0"/>
          </a:p>
          <a:p>
            <a:pPr algn="just">
              <a:buFontTx/>
              <a:buChar char="-"/>
            </a:pPr>
            <a:endParaRPr lang="en-US" sz="16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0" y="381000"/>
            <a:ext cx="77724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Conferinte</a:t>
            </a: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internationale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4" name="Picture 13" descr="ant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1"/>
            <a:ext cx="9144000" cy="990600"/>
          </a:xfrm>
          <a:prstGeom prst="rect">
            <a:avLst/>
          </a:prstGeom>
        </p:spPr>
      </p:pic>
      <p:pic>
        <p:nvPicPr>
          <p:cNvPr id="7" name="Picture 6" descr="IMG_0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590800"/>
            <a:ext cx="3924300" cy="261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4495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err="1" smtClean="0"/>
              <a:t>Dezbaterile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Conferintelor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sunt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vizibile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Platforma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Danubius</a:t>
            </a:r>
            <a:r>
              <a:rPr lang="en-US" sz="1400" b="1" dirty="0" smtClean="0"/>
              <a:t> Conferences  (www.conferences.univ-danubius.ro)</a:t>
            </a:r>
            <a:endParaRPr lang="vi-VN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3352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nt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8595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876800" y="1905000"/>
            <a:ext cx="4267200" cy="2286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just"/>
            <a:endParaRPr lang="en-US" sz="1600" b="1" dirty="0" smtClean="0"/>
          </a:p>
          <a:p>
            <a:pPr algn="just"/>
            <a:endParaRPr lang="en-US" sz="1600" dirty="0" smtClean="0"/>
          </a:p>
          <a:p>
            <a:r>
              <a:rPr lang="ro-RO" sz="1400" b="1" i="1" dirty="0"/>
              <a:t> </a:t>
            </a:r>
            <a:endParaRPr lang="en-US" sz="1400" dirty="0"/>
          </a:p>
          <a:p>
            <a:r>
              <a:rPr lang="ro-RO" sz="1400" b="1" i="1" dirty="0"/>
              <a:t>Liga Studenților </a:t>
            </a:r>
            <a:r>
              <a:rPr lang="ro-RO" sz="1400" b="1" i="1" dirty="0" smtClean="0"/>
              <a:t>Danubius</a:t>
            </a:r>
            <a:r>
              <a:rPr lang="en-US" sz="1400" dirty="0" smtClean="0"/>
              <a:t> </a:t>
            </a:r>
            <a:r>
              <a:rPr lang="ro-RO" sz="1400" dirty="0" smtClean="0"/>
              <a:t>are </a:t>
            </a:r>
            <a:r>
              <a:rPr lang="ro-RO" sz="1400" dirty="0"/>
              <a:t>ca scop principal </a:t>
            </a:r>
            <a:r>
              <a:rPr lang="ro-RO" sz="1400" b="1" dirty="0"/>
              <a:t>reprezentarea, apărarea şi promovarea drepturilor şi intereselor studenţilor</a:t>
            </a:r>
            <a:r>
              <a:rPr lang="ro-RO" sz="1400" dirty="0"/>
              <a:t>, atât pe probleme social-administrative, cat si pe probleme academice. </a:t>
            </a:r>
            <a:r>
              <a:rPr lang="ro-RO" sz="1400" dirty="0" smtClean="0"/>
              <a:t>Sub </a:t>
            </a:r>
            <a:r>
              <a:rPr lang="ro-RO" sz="1400" dirty="0"/>
              <a:t>umbrela sloganului </a:t>
            </a:r>
            <a:r>
              <a:rPr lang="ro-RO" sz="1400" i="1" dirty="0"/>
              <a:t>Construiește-ți viitorul cu Universitatea Danubius, </a:t>
            </a:r>
            <a:r>
              <a:rPr lang="ro-RO" sz="1400" dirty="0"/>
              <a:t>studenții </a:t>
            </a:r>
            <a:r>
              <a:rPr lang="ro-RO" sz="1400" dirty="0" smtClean="0"/>
              <a:t>danubieni</a:t>
            </a:r>
            <a:r>
              <a:rPr lang="en-US" sz="1400" dirty="0" smtClean="0"/>
              <a:t> </a:t>
            </a:r>
            <a:r>
              <a:rPr lang="ro-RO" sz="1400" dirty="0" smtClean="0"/>
              <a:t>pornesc </a:t>
            </a:r>
            <a:r>
              <a:rPr lang="ro-RO" sz="1400" dirty="0"/>
              <a:t>în fiecare an în tradiționala Caravană de promovare a ofertei educaționale.</a:t>
            </a:r>
            <a:endParaRPr lang="en-US" sz="1400" dirty="0"/>
          </a:p>
          <a:p>
            <a:pPr algn="just"/>
            <a:endParaRPr lang="en-US" sz="1600" b="1" dirty="0" smtClean="0"/>
          </a:p>
          <a:p>
            <a:pPr algn="just">
              <a:buFontTx/>
              <a:buChar char="-"/>
            </a:pPr>
            <a:endParaRPr lang="en-US" sz="16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0" y="1295400"/>
            <a:ext cx="77724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Comunitatea</a:t>
            </a:r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academica</a:t>
            </a:r>
            <a:endParaRPr lang="en-US" sz="40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o-RO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Studenți și absolvenți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4" name="Picture 13" descr="ant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1"/>
            <a:ext cx="9144000" cy="9906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4191000"/>
            <a:ext cx="4267200" cy="1905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just"/>
            <a:endParaRPr lang="en-US" sz="1600" b="1" dirty="0" smtClean="0"/>
          </a:p>
          <a:p>
            <a:pPr algn="just"/>
            <a:endParaRPr lang="en-US" sz="1600" dirty="0" smtClean="0"/>
          </a:p>
          <a:p>
            <a:r>
              <a:rPr lang="ro-RO" sz="1400" b="1" i="1" dirty="0"/>
              <a:t>Asociaţia Alumni a Universităţii</a:t>
            </a:r>
            <a:r>
              <a:rPr lang="ro-RO" sz="1400" i="1" dirty="0"/>
              <a:t> </a:t>
            </a:r>
            <a:r>
              <a:rPr lang="ro-RO" sz="1400" dirty="0"/>
              <a:t>există pentru a promova atât comunicarea dintre fiecare facultate din structura Universităţii şi absolvenţii proprii, cât şi comunicarea dintre absolvenţii diferitelor facultăţilor, din structura Universităţii</a:t>
            </a:r>
            <a:r>
              <a:rPr lang="ro-RO" sz="1400" dirty="0" smtClean="0"/>
              <a:t>.</a:t>
            </a:r>
            <a:r>
              <a:rPr lang="en-US" sz="1400" dirty="0" smtClean="0"/>
              <a:t> </a:t>
            </a:r>
            <a:r>
              <a:rPr lang="fr-FR" sz="1400" dirty="0" err="1"/>
              <a:t>Comunitatea</a:t>
            </a:r>
            <a:r>
              <a:rPr lang="fr-FR" sz="1400" dirty="0"/>
              <a:t> online </a:t>
            </a:r>
            <a:r>
              <a:rPr lang="fr-FR" sz="1400" dirty="0" err="1"/>
              <a:t>pune</a:t>
            </a:r>
            <a:r>
              <a:rPr lang="fr-FR" sz="1400" dirty="0"/>
              <a:t> la </a:t>
            </a:r>
            <a:r>
              <a:rPr lang="fr-FR" sz="1400" dirty="0" err="1"/>
              <a:t>dispozitie</a:t>
            </a:r>
            <a:r>
              <a:rPr lang="fr-FR" sz="1400" dirty="0"/>
              <a:t> </a:t>
            </a:r>
            <a:r>
              <a:rPr lang="fr-FR" sz="1400" dirty="0" err="1"/>
              <a:t>pentru</a:t>
            </a:r>
            <a:r>
              <a:rPr lang="fr-FR" sz="1400" dirty="0"/>
              <a:t> </a:t>
            </a:r>
            <a:r>
              <a:rPr lang="fr-FR" sz="1400" dirty="0" err="1"/>
              <a:t>absolven</a:t>
            </a:r>
            <a:r>
              <a:rPr lang="fr-FR" sz="1400" dirty="0"/>
              <a:t>ți: </a:t>
            </a:r>
            <a:endParaRPr lang="en-US" sz="1400" dirty="0"/>
          </a:p>
          <a:p>
            <a:pPr lvl="0"/>
            <a:r>
              <a:rPr lang="en-US" sz="1400" b="1" dirty="0" err="1"/>
              <a:t>Platforma</a:t>
            </a:r>
            <a:r>
              <a:rPr lang="en-US" sz="1400" b="1" dirty="0"/>
              <a:t> de </a:t>
            </a:r>
            <a:r>
              <a:rPr lang="en-US" sz="1400" b="1" dirty="0" err="1"/>
              <a:t>mesaje</a:t>
            </a:r>
            <a:r>
              <a:rPr lang="en-US" sz="1400" dirty="0"/>
              <a:t> </a:t>
            </a:r>
            <a:r>
              <a:rPr lang="en-US" sz="1400" dirty="0" smtClean="0"/>
              <a:t>Alumni</a:t>
            </a:r>
            <a:endParaRPr lang="en-US" sz="1400" dirty="0"/>
          </a:p>
          <a:p>
            <a:endParaRPr lang="en-US" sz="1600" dirty="0"/>
          </a:p>
          <a:p>
            <a:pPr algn="just"/>
            <a:endParaRPr lang="en-US" sz="1600" b="1" dirty="0" smtClean="0"/>
          </a:p>
          <a:p>
            <a:pPr algn="just">
              <a:buFontTx/>
              <a:buChar char="-"/>
            </a:pPr>
            <a:endParaRPr lang="en-US" sz="1600" b="1" dirty="0"/>
          </a:p>
        </p:txBody>
      </p:sp>
      <p:pic>
        <p:nvPicPr>
          <p:cNvPr id="13" name="Picture 12" descr="6096_127976513896_113998808896_2333988_802967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58115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PORTI DESCHISE POZA GRUP STEAGU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734369"/>
            <a:ext cx="3200400" cy="212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264</TotalTime>
  <Words>546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</dc:creator>
  <cp:lastModifiedBy>Iuliana</cp:lastModifiedBy>
  <cp:revision>31</cp:revision>
  <dcterms:created xsi:type="dcterms:W3CDTF">2011-09-09T08:15:26Z</dcterms:created>
  <dcterms:modified xsi:type="dcterms:W3CDTF">2011-09-12T10:38:19Z</dcterms:modified>
</cp:coreProperties>
</file>